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6" r:id="rId2"/>
    <p:sldId id="256" r:id="rId3"/>
    <p:sldId id="257" r:id="rId4"/>
    <p:sldId id="258" r:id="rId5"/>
    <p:sldId id="259" r:id="rId6"/>
    <p:sldId id="260" r:id="rId7"/>
    <p:sldId id="261" r:id="rId8"/>
    <p:sldId id="273" r:id="rId9"/>
    <p:sldId id="262" r:id="rId10"/>
    <p:sldId id="291" r:id="rId11"/>
    <p:sldId id="292" r:id="rId12"/>
    <p:sldId id="263" r:id="rId13"/>
    <p:sldId id="264" r:id="rId14"/>
    <p:sldId id="290" r:id="rId15"/>
    <p:sldId id="293" r:id="rId16"/>
    <p:sldId id="294" r:id="rId17"/>
    <p:sldId id="265" r:id="rId18"/>
    <p:sldId id="267" r:id="rId19"/>
    <p:sldId id="268" r:id="rId20"/>
    <p:sldId id="269" r:id="rId21"/>
    <p:sldId id="275" r:id="rId22"/>
    <p:sldId id="289" r:id="rId23"/>
    <p:sldId id="277" r:id="rId24"/>
    <p:sldId id="278" r:id="rId25"/>
    <p:sldId id="279" r:id="rId26"/>
    <p:sldId id="280" r:id="rId27"/>
    <p:sldId id="281" r:id="rId28"/>
    <p:sldId id="283" r:id="rId29"/>
    <p:sldId id="284" r:id="rId30"/>
    <p:sldId id="282" r:id="rId31"/>
    <p:sldId id="288" r:id="rId32"/>
    <p:sldId id="287" r:id="rId33"/>
    <p:sldId id="270" r:id="rId34"/>
    <p:sldId id="271" r:id="rId35"/>
    <p:sldId id="296" r:id="rId36"/>
    <p:sldId id="276" r:id="rId37"/>
    <p:sldId id="295"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4E1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9" autoAdjust="0"/>
  </p:normalViewPr>
  <p:slideViewPr>
    <p:cSldViewPr>
      <p:cViewPr varScale="1">
        <p:scale>
          <a:sx n="104" d="100"/>
          <a:sy n="104" d="100"/>
        </p:scale>
        <p:origin x="18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24850-ECB1-4FF0-B46A-244597CA700E}"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tr-TR"/>
        </a:p>
      </dgm:t>
    </dgm:pt>
    <dgm:pt modelId="{97F62A2A-FB85-41F7-81E2-47984F0141C3}">
      <dgm:prSet phldrT="[Metin]"/>
      <dgm:spPr/>
      <dgm:t>
        <a:bodyPr/>
        <a:lstStyle/>
        <a:p>
          <a:r>
            <a:rPr lang="tr-TR" dirty="0"/>
            <a:t>SÜRDÜRÜLEBİLİRLİK UYGULAMALARI</a:t>
          </a:r>
        </a:p>
      </dgm:t>
    </dgm:pt>
    <dgm:pt modelId="{01DFE65F-3938-4B9A-88B4-F960D7ACCE89}" type="parTrans" cxnId="{C4515854-29C7-4081-8F43-204A0C5DC753}">
      <dgm:prSet/>
      <dgm:spPr/>
      <dgm:t>
        <a:bodyPr/>
        <a:lstStyle/>
        <a:p>
          <a:endParaRPr lang="tr-TR"/>
        </a:p>
      </dgm:t>
    </dgm:pt>
    <dgm:pt modelId="{9A11B2B5-9223-44AD-9B26-6D932C8B0A99}" type="sibTrans" cxnId="{C4515854-29C7-4081-8F43-204A0C5DC753}">
      <dgm:prSet/>
      <dgm:spPr/>
      <dgm:t>
        <a:bodyPr/>
        <a:lstStyle/>
        <a:p>
          <a:endParaRPr lang="tr-TR"/>
        </a:p>
      </dgm:t>
    </dgm:pt>
    <dgm:pt modelId="{CF800C8A-41C8-4A5D-903E-45DBBB87A190}">
      <dgm:prSet phldrT="[Metin]"/>
      <dgm:spPr/>
      <dgm:t>
        <a:bodyPr/>
        <a:lstStyle/>
        <a:p>
          <a:r>
            <a:rPr lang="tr-TR" dirty="0"/>
            <a:t>SÜRDÜRÜLEBİLİRLİK POLİTİKALARI</a:t>
          </a:r>
        </a:p>
      </dgm:t>
    </dgm:pt>
    <dgm:pt modelId="{F7691B7A-589B-41BF-BC81-569A81F68524}" type="parTrans" cxnId="{B599BF9A-2D39-497F-880F-BC1DBCDCFD02}">
      <dgm:prSet/>
      <dgm:spPr/>
      <dgm:t>
        <a:bodyPr/>
        <a:lstStyle/>
        <a:p>
          <a:endParaRPr lang="tr-TR"/>
        </a:p>
      </dgm:t>
    </dgm:pt>
    <dgm:pt modelId="{3CAA9A38-BB72-4AE3-96C9-A7912615BB3C}" type="sibTrans" cxnId="{B599BF9A-2D39-497F-880F-BC1DBCDCFD02}">
      <dgm:prSet/>
      <dgm:spPr/>
      <dgm:t>
        <a:bodyPr/>
        <a:lstStyle/>
        <a:p>
          <a:endParaRPr lang="tr-TR"/>
        </a:p>
      </dgm:t>
    </dgm:pt>
    <dgm:pt modelId="{40CE12E0-878F-40F1-A4BE-28F2C9FF756C}">
      <dgm:prSet phldrT="[Metin]"/>
      <dgm:spPr/>
      <dgm:t>
        <a:bodyPr/>
        <a:lstStyle/>
        <a:p>
          <a:r>
            <a:rPr lang="tr-TR" dirty="0"/>
            <a:t>VİZYON, MİSYON VE İLKELER</a:t>
          </a:r>
        </a:p>
      </dgm:t>
    </dgm:pt>
    <dgm:pt modelId="{1BBEC954-F8AA-49A2-86B1-61A458A3B4D4}" type="parTrans" cxnId="{448E8075-262A-449B-AB89-EF45456622C6}">
      <dgm:prSet/>
      <dgm:spPr/>
      <dgm:t>
        <a:bodyPr/>
        <a:lstStyle/>
        <a:p>
          <a:endParaRPr lang="tr-TR"/>
        </a:p>
      </dgm:t>
    </dgm:pt>
    <dgm:pt modelId="{A807CC0F-6777-4E7C-998E-2E2ACD9E20D5}" type="sibTrans" cxnId="{448E8075-262A-449B-AB89-EF45456622C6}">
      <dgm:prSet/>
      <dgm:spPr/>
      <dgm:t>
        <a:bodyPr/>
        <a:lstStyle/>
        <a:p>
          <a:endParaRPr lang="tr-TR"/>
        </a:p>
      </dgm:t>
    </dgm:pt>
    <dgm:pt modelId="{B526E3B1-60C1-4517-ADAF-852E87D792D7}">
      <dgm:prSet phldrT="[Metin]" custT="1"/>
      <dgm:spPr/>
      <dgm:t>
        <a:bodyPr/>
        <a:lstStyle/>
        <a:p>
          <a:r>
            <a:rPr lang="tr-TR" sz="1400" b="0" dirty="0">
              <a:latin typeface="+mn-lt"/>
            </a:rPr>
            <a:t>SPARK HOTEL RESIDENCE KONYA TARİHÇESİ</a:t>
          </a:r>
        </a:p>
      </dgm:t>
    </dgm:pt>
    <dgm:pt modelId="{A41E6C90-B283-43E9-A6C4-144680C673D5}" type="sibTrans" cxnId="{6F2C6E07-4414-401B-9C31-DDEC2F7AF796}">
      <dgm:prSet/>
      <dgm:spPr/>
      <dgm:t>
        <a:bodyPr/>
        <a:lstStyle/>
        <a:p>
          <a:endParaRPr lang="tr-TR"/>
        </a:p>
      </dgm:t>
    </dgm:pt>
    <dgm:pt modelId="{2BE6D4D3-7E86-4ABC-B424-C805968A27B0}" type="parTrans" cxnId="{6F2C6E07-4414-401B-9C31-DDEC2F7AF796}">
      <dgm:prSet/>
      <dgm:spPr/>
      <dgm:t>
        <a:bodyPr/>
        <a:lstStyle/>
        <a:p>
          <a:endParaRPr lang="tr-TR"/>
        </a:p>
      </dgm:t>
    </dgm:pt>
    <dgm:pt modelId="{DFDDD0FF-6028-436C-AD7A-F1E4CB7D63CE}" type="pres">
      <dgm:prSet presAssocID="{CC124850-ECB1-4FF0-B46A-244597CA700E}" presName="cycle" presStyleCnt="0">
        <dgm:presLayoutVars>
          <dgm:dir/>
          <dgm:resizeHandles val="exact"/>
        </dgm:presLayoutVars>
      </dgm:prSet>
      <dgm:spPr/>
    </dgm:pt>
    <dgm:pt modelId="{9DA021B3-0E6C-4F68-8075-0989EA0ADBCB}" type="pres">
      <dgm:prSet presAssocID="{B526E3B1-60C1-4517-ADAF-852E87D792D7}" presName="node" presStyleLbl="node1" presStyleIdx="0" presStyleCnt="4">
        <dgm:presLayoutVars>
          <dgm:bulletEnabled val="1"/>
        </dgm:presLayoutVars>
      </dgm:prSet>
      <dgm:spPr/>
    </dgm:pt>
    <dgm:pt modelId="{01D2C0D4-84EA-4C29-AA60-C08417C5EF05}" type="pres">
      <dgm:prSet presAssocID="{B526E3B1-60C1-4517-ADAF-852E87D792D7}" presName="spNode" presStyleCnt="0"/>
      <dgm:spPr/>
    </dgm:pt>
    <dgm:pt modelId="{5A22881B-5CD9-47B0-BEBE-CD110F66A096}" type="pres">
      <dgm:prSet presAssocID="{A41E6C90-B283-43E9-A6C4-144680C673D5}" presName="sibTrans" presStyleLbl="sibTrans1D1" presStyleIdx="0" presStyleCnt="4"/>
      <dgm:spPr/>
    </dgm:pt>
    <dgm:pt modelId="{189A9951-F5D2-4B09-9C11-A652C8C0ADEF}" type="pres">
      <dgm:prSet presAssocID="{97F62A2A-FB85-41F7-81E2-47984F0141C3}" presName="node" presStyleLbl="node1" presStyleIdx="1" presStyleCnt="4">
        <dgm:presLayoutVars>
          <dgm:bulletEnabled val="1"/>
        </dgm:presLayoutVars>
      </dgm:prSet>
      <dgm:spPr/>
    </dgm:pt>
    <dgm:pt modelId="{60255009-9C64-4F65-AB67-895D54E5F3DF}" type="pres">
      <dgm:prSet presAssocID="{97F62A2A-FB85-41F7-81E2-47984F0141C3}" presName="spNode" presStyleCnt="0"/>
      <dgm:spPr/>
    </dgm:pt>
    <dgm:pt modelId="{E1E31F25-FB8A-4AB0-98E1-9D1FE51B1985}" type="pres">
      <dgm:prSet presAssocID="{9A11B2B5-9223-44AD-9B26-6D932C8B0A99}" presName="sibTrans" presStyleLbl="sibTrans1D1" presStyleIdx="1" presStyleCnt="4"/>
      <dgm:spPr/>
    </dgm:pt>
    <dgm:pt modelId="{965BEAFA-D988-4330-BFB2-81D6F9A96ECA}" type="pres">
      <dgm:prSet presAssocID="{CF800C8A-41C8-4A5D-903E-45DBBB87A190}" presName="node" presStyleLbl="node1" presStyleIdx="2" presStyleCnt="4">
        <dgm:presLayoutVars>
          <dgm:bulletEnabled val="1"/>
        </dgm:presLayoutVars>
      </dgm:prSet>
      <dgm:spPr/>
    </dgm:pt>
    <dgm:pt modelId="{8BBF6C67-ED4E-47B6-896E-FB374AB7B344}" type="pres">
      <dgm:prSet presAssocID="{CF800C8A-41C8-4A5D-903E-45DBBB87A190}" presName="spNode" presStyleCnt="0"/>
      <dgm:spPr/>
    </dgm:pt>
    <dgm:pt modelId="{9019B0D7-46EA-4A6D-97B6-2FDA4579197F}" type="pres">
      <dgm:prSet presAssocID="{3CAA9A38-BB72-4AE3-96C9-A7912615BB3C}" presName="sibTrans" presStyleLbl="sibTrans1D1" presStyleIdx="2" presStyleCnt="4"/>
      <dgm:spPr/>
    </dgm:pt>
    <dgm:pt modelId="{19CE0ACF-175E-43C1-A318-C221E30487DA}" type="pres">
      <dgm:prSet presAssocID="{40CE12E0-878F-40F1-A4BE-28F2C9FF756C}" presName="node" presStyleLbl="node1" presStyleIdx="3" presStyleCnt="4">
        <dgm:presLayoutVars>
          <dgm:bulletEnabled val="1"/>
        </dgm:presLayoutVars>
      </dgm:prSet>
      <dgm:spPr/>
    </dgm:pt>
    <dgm:pt modelId="{F16AAEAB-FA84-4380-B1EA-5F8BEADB994A}" type="pres">
      <dgm:prSet presAssocID="{40CE12E0-878F-40F1-A4BE-28F2C9FF756C}" presName="spNode" presStyleCnt="0"/>
      <dgm:spPr/>
    </dgm:pt>
    <dgm:pt modelId="{78C05A83-ADBA-4DA3-A3C1-49066FE659F8}" type="pres">
      <dgm:prSet presAssocID="{A807CC0F-6777-4E7C-998E-2E2ACD9E20D5}" presName="sibTrans" presStyleLbl="sibTrans1D1" presStyleIdx="3" presStyleCnt="4"/>
      <dgm:spPr/>
    </dgm:pt>
  </dgm:ptLst>
  <dgm:cxnLst>
    <dgm:cxn modelId="{59468B01-A2D9-4D6E-837C-164C50C05E6D}" type="presOf" srcId="{97F62A2A-FB85-41F7-81E2-47984F0141C3}" destId="{189A9951-F5D2-4B09-9C11-A652C8C0ADEF}" srcOrd="0" destOrd="0" presId="urn:microsoft.com/office/officeart/2005/8/layout/cycle5"/>
    <dgm:cxn modelId="{6F2C6E07-4414-401B-9C31-DDEC2F7AF796}" srcId="{CC124850-ECB1-4FF0-B46A-244597CA700E}" destId="{B526E3B1-60C1-4517-ADAF-852E87D792D7}" srcOrd="0" destOrd="0" parTransId="{2BE6D4D3-7E86-4ABC-B424-C805968A27B0}" sibTransId="{A41E6C90-B283-43E9-A6C4-144680C673D5}"/>
    <dgm:cxn modelId="{355A4E19-87E4-49B0-B228-C74F9AC6447A}" type="presOf" srcId="{CF800C8A-41C8-4A5D-903E-45DBBB87A190}" destId="{965BEAFA-D988-4330-BFB2-81D6F9A96ECA}" srcOrd="0" destOrd="0" presId="urn:microsoft.com/office/officeart/2005/8/layout/cycle5"/>
    <dgm:cxn modelId="{296CE11E-5F28-4B83-AD2C-9F51753F2CD9}" type="presOf" srcId="{3CAA9A38-BB72-4AE3-96C9-A7912615BB3C}" destId="{9019B0D7-46EA-4A6D-97B6-2FDA4579197F}" srcOrd="0" destOrd="0" presId="urn:microsoft.com/office/officeart/2005/8/layout/cycle5"/>
    <dgm:cxn modelId="{EA6CB03A-2B39-4D55-AF3B-F4417835908B}" type="presOf" srcId="{B526E3B1-60C1-4517-ADAF-852E87D792D7}" destId="{9DA021B3-0E6C-4F68-8075-0989EA0ADBCB}" srcOrd="0" destOrd="0" presId="urn:microsoft.com/office/officeart/2005/8/layout/cycle5"/>
    <dgm:cxn modelId="{C1D9B76A-5F49-471B-92B3-B6FCE425EA59}" type="presOf" srcId="{CC124850-ECB1-4FF0-B46A-244597CA700E}" destId="{DFDDD0FF-6028-436C-AD7A-F1E4CB7D63CE}" srcOrd="0" destOrd="0" presId="urn:microsoft.com/office/officeart/2005/8/layout/cycle5"/>
    <dgm:cxn modelId="{C4515854-29C7-4081-8F43-204A0C5DC753}" srcId="{CC124850-ECB1-4FF0-B46A-244597CA700E}" destId="{97F62A2A-FB85-41F7-81E2-47984F0141C3}" srcOrd="1" destOrd="0" parTransId="{01DFE65F-3938-4B9A-88B4-F960D7ACCE89}" sibTransId="{9A11B2B5-9223-44AD-9B26-6D932C8B0A99}"/>
    <dgm:cxn modelId="{448E8075-262A-449B-AB89-EF45456622C6}" srcId="{CC124850-ECB1-4FF0-B46A-244597CA700E}" destId="{40CE12E0-878F-40F1-A4BE-28F2C9FF756C}" srcOrd="3" destOrd="0" parTransId="{1BBEC954-F8AA-49A2-86B1-61A458A3B4D4}" sibTransId="{A807CC0F-6777-4E7C-998E-2E2ACD9E20D5}"/>
    <dgm:cxn modelId="{6D6EEC7E-75F3-4F67-A044-ADBB15874324}" type="presOf" srcId="{A807CC0F-6777-4E7C-998E-2E2ACD9E20D5}" destId="{78C05A83-ADBA-4DA3-A3C1-49066FE659F8}" srcOrd="0" destOrd="0" presId="urn:microsoft.com/office/officeart/2005/8/layout/cycle5"/>
    <dgm:cxn modelId="{B599BF9A-2D39-497F-880F-BC1DBCDCFD02}" srcId="{CC124850-ECB1-4FF0-B46A-244597CA700E}" destId="{CF800C8A-41C8-4A5D-903E-45DBBB87A190}" srcOrd="2" destOrd="0" parTransId="{F7691B7A-589B-41BF-BC81-569A81F68524}" sibTransId="{3CAA9A38-BB72-4AE3-96C9-A7912615BB3C}"/>
    <dgm:cxn modelId="{DED5CD9C-4A3C-48B5-A585-46ADB2A59CA0}" type="presOf" srcId="{40CE12E0-878F-40F1-A4BE-28F2C9FF756C}" destId="{19CE0ACF-175E-43C1-A318-C221E30487DA}" srcOrd="0" destOrd="0" presId="urn:microsoft.com/office/officeart/2005/8/layout/cycle5"/>
    <dgm:cxn modelId="{065A38BA-7028-486F-909B-B3115E7C8E96}" type="presOf" srcId="{A41E6C90-B283-43E9-A6C4-144680C673D5}" destId="{5A22881B-5CD9-47B0-BEBE-CD110F66A096}" srcOrd="0" destOrd="0" presId="urn:microsoft.com/office/officeart/2005/8/layout/cycle5"/>
    <dgm:cxn modelId="{943C94BA-4D6B-4615-9CC9-4D07E719CCF2}" type="presOf" srcId="{9A11B2B5-9223-44AD-9B26-6D932C8B0A99}" destId="{E1E31F25-FB8A-4AB0-98E1-9D1FE51B1985}" srcOrd="0" destOrd="0" presId="urn:microsoft.com/office/officeart/2005/8/layout/cycle5"/>
    <dgm:cxn modelId="{561082BA-5D03-4DCC-A26E-ED3B07D71E1A}" type="presParOf" srcId="{DFDDD0FF-6028-436C-AD7A-F1E4CB7D63CE}" destId="{9DA021B3-0E6C-4F68-8075-0989EA0ADBCB}" srcOrd="0" destOrd="0" presId="urn:microsoft.com/office/officeart/2005/8/layout/cycle5"/>
    <dgm:cxn modelId="{6D7411EA-F236-4EC2-80E9-0E88E4E97EAC}" type="presParOf" srcId="{DFDDD0FF-6028-436C-AD7A-F1E4CB7D63CE}" destId="{01D2C0D4-84EA-4C29-AA60-C08417C5EF05}" srcOrd="1" destOrd="0" presId="urn:microsoft.com/office/officeart/2005/8/layout/cycle5"/>
    <dgm:cxn modelId="{0D778AF9-16EC-421E-8F34-2E2D5FFF548D}" type="presParOf" srcId="{DFDDD0FF-6028-436C-AD7A-F1E4CB7D63CE}" destId="{5A22881B-5CD9-47B0-BEBE-CD110F66A096}" srcOrd="2" destOrd="0" presId="urn:microsoft.com/office/officeart/2005/8/layout/cycle5"/>
    <dgm:cxn modelId="{EB67D872-DFC0-4E9A-8EDD-7B22B6CDB140}" type="presParOf" srcId="{DFDDD0FF-6028-436C-AD7A-F1E4CB7D63CE}" destId="{189A9951-F5D2-4B09-9C11-A652C8C0ADEF}" srcOrd="3" destOrd="0" presId="urn:microsoft.com/office/officeart/2005/8/layout/cycle5"/>
    <dgm:cxn modelId="{6C54DF4C-F20F-4690-A121-241CA4ED0B0B}" type="presParOf" srcId="{DFDDD0FF-6028-436C-AD7A-F1E4CB7D63CE}" destId="{60255009-9C64-4F65-AB67-895D54E5F3DF}" srcOrd="4" destOrd="0" presId="urn:microsoft.com/office/officeart/2005/8/layout/cycle5"/>
    <dgm:cxn modelId="{B9F7B493-D7B2-440E-8F01-81C833567FE6}" type="presParOf" srcId="{DFDDD0FF-6028-436C-AD7A-F1E4CB7D63CE}" destId="{E1E31F25-FB8A-4AB0-98E1-9D1FE51B1985}" srcOrd="5" destOrd="0" presId="urn:microsoft.com/office/officeart/2005/8/layout/cycle5"/>
    <dgm:cxn modelId="{50B6B607-3C9C-4D84-8225-AF39172AE15C}" type="presParOf" srcId="{DFDDD0FF-6028-436C-AD7A-F1E4CB7D63CE}" destId="{965BEAFA-D988-4330-BFB2-81D6F9A96ECA}" srcOrd="6" destOrd="0" presId="urn:microsoft.com/office/officeart/2005/8/layout/cycle5"/>
    <dgm:cxn modelId="{37CA5FF2-6490-49B7-BB65-65F455E4F68A}" type="presParOf" srcId="{DFDDD0FF-6028-436C-AD7A-F1E4CB7D63CE}" destId="{8BBF6C67-ED4E-47B6-896E-FB374AB7B344}" srcOrd="7" destOrd="0" presId="urn:microsoft.com/office/officeart/2005/8/layout/cycle5"/>
    <dgm:cxn modelId="{3D40BC7B-2390-45C5-B062-CE9C528BF565}" type="presParOf" srcId="{DFDDD0FF-6028-436C-AD7A-F1E4CB7D63CE}" destId="{9019B0D7-46EA-4A6D-97B6-2FDA4579197F}" srcOrd="8" destOrd="0" presId="urn:microsoft.com/office/officeart/2005/8/layout/cycle5"/>
    <dgm:cxn modelId="{F2206053-0B3D-4186-8BC9-DDE80856E220}" type="presParOf" srcId="{DFDDD0FF-6028-436C-AD7A-F1E4CB7D63CE}" destId="{19CE0ACF-175E-43C1-A318-C221E30487DA}" srcOrd="9" destOrd="0" presId="urn:microsoft.com/office/officeart/2005/8/layout/cycle5"/>
    <dgm:cxn modelId="{26AB88FF-A49D-4143-A357-3B4956C31883}" type="presParOf" srcId="{DFDDD0FF-6028-436C-AD7A-F1E4CB7D63CE}" destId="{F16AAEAB-FA84-4380-B1EA-5F8BEADB994A}" srcOrd="10" destOrd="0" presId="urn:microsoft.com/office/officeart/2005/8/layout/cycle5"/>
    <dgm:cxn modelId="{2D0968E7-A393-4A92-97D7-36438D47FF35}" type="presParOf" srcId="{DFDDD0FF-6028-436C-AD7A-F1E4CB7D63CE}" destId="{78C05A83-ADBA-4DA3-A3C1-49066FE659F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021B3-0E6C-4F68-8075-0989EA0ADBCB}">
      <dsp:nvSpPr>
        <dsp:cNvPr id="0" name=""/>
        <dsp:cNvSpPr/>
      </dsp:nvSpPr>
      <dsp:spPr>
        <a:xfrm>
          <a:off x="2334089" y="1411"/>
          <a:ext cx="1989502" cy="12931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0" kern="1200" dirty="0">
              <a:latin typeface="+mn-lt"/>
            </a:rPr>
            <a:t>SPARK HOTEL RESIDENCE KONYA TARİHÇESİ</a:t>
          </a:r>
        </a:p>
      </dsp:txBody>
      <dsp:txXfrm>
        <a:off x="2397217" y="64539"/>
        <a:ext cx="1863246" cy="1166920"/>
      </dsp:txXfrm>
    </dsp:sp>
    <dsp:sp modelId="{5A22881B-5CD9-47B0-BEBE-CD110F66A096}">
      <dsp:nvSpPr>
        <dsp:cNvPr id="0" name=""/>
        <dsp:cNvSpPr/>
      </dsp:nvSpPr>
      <dsp:spPr>
        <a:xfrm>
          <a:off x="1188973" y="647999"/>
          <a:ext cx="4279734" cy="4279734"/>
        </a:xfrm>
        <a:custGeom>
          <a:avLst/>
          <a:gdLst/>
          <a:ahLst/>
          <a:cxnLst/>
          <a:rect l="0" t="0" r="0" b="0"/>
          <a:pathLst>
            <a:path>
              <a:moveTo>
                <a:pt x="3410262" y="417912"/>
              </a:moveTo>
              <a:arcTo wR="2139867" hR="2139867" stAng="18385113" swAng="163661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9A9951-F5D2-4B09-9C11-A652C8C0ADEF}">
      <dsp:nvSpPr>
        <dsp:cNvPr id="0" name=""/>
        <dsp:cNvSpPr/>
      </dsp:nvSpPr>
      <dsp:spPr>
        <a:xfrm>
          <a:off x="4473956" y="2141278"/>
          <a:ext cx="1989502" cy="12931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SÜRDÜRÜLEBİLİRLİK UYGULAMALARI</a:t>
          </a:r>
        </a:p>
      </dsp:txBody>
      <dsp:txXfrm>
        <a:off x="4537084" y="2204406"/>
        <a:ext cx="1863246" cy="1166920"/>
      </dsp:txXfrm>
    </dsp:sp>
    <dsp:sp modelId="{E1E31F25-FB8A-4AB0-98E1-9D1FE51B1985}">
      <dsp:nvSpPr>
        <dsp:cNvPr id="0" name=""/>
        <dsp:cNvSpPr/>
      </dsp:nvSpPr>
      <dsp:spPr>
        <a:xfrm>
          <a:off x="1188973" y="647999"/>
          <a:ext cx="4279734" cy="4279734"/>
        </a:xfrm>
        <a:custGeom>
          <a:avLst/>
          <a:gdLst/>
          <a:ahLst/>
          <a:cxnLst/>
          <a:rect l="0" t="0" r="0" b="0"/>
          <a:pathLst>
            <a:path>
              <a:moveTo>
                <a:pt x="4058153" y="3088133"/>
              </a:moveTo>
              <a:arcTo wR="2139867" hR="2139867" stAng="1578274" swAng="163661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5BEAFA-D988-4330-BFB2-81D6F9A96ECA}">
      <dsp:nvSpPr>
        <dsp:cNvPr id="0" name=""/>
        <dsp:cNvSpPr/>
      </dsp:nvSpPr>
      <dsp:spPr>
        <a:xfrm>
          <a:off x="2334089" y="4281146"/>
          <a:ext cx="1989502" cy="12931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SÜRDÜRÜLEBİLİRLİK POLİTİKALARI</a:t>
          </a:r>
        </a:p>
      </dsp:txBody>
      <dsp:txXfrm>
        <a:off x="2397217" y="4344274"/>
        <a:ext cx="1863246" cy="1166920"/>
      </dsp:txXfrm>
    </dsp:sp>
    <dsp:sp modelId="{9019B0D7-46EA-4A6D-97B6-2FDA4579197F}">
      <dsp:nvSpPr>
        <dsp:cNvPr id="0" name=""/>
        <dsp:cNvSpPr/>
      </dsp:nvSpPr>
      <dsp:spPr>
        <a:xfrm>
          <a:off x="1188973" y="647999"/>
          <a:ext cx="4279734" cy="4279734"/>
        </a:xfrm>
        <a:custGeom>
          <a:avLst/>
          <a:gdLst/>
          <a:ahLst/>
          <a:cxnLst/>
          <a:rect l="0" t="0" r="0" b="0"/>
          <a:pathLst>
            <a:path>
              <a:moveTo>
                <a:pt x="869472" y="3861822"/>
              </a:moveTo>
              <a:arcTo wR="2139867" hR="2139867" stAng="7585113" swAng="163661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9CE0ACF-175E-43C1-A318-C221E30487DA}">
      <dsp:nvSpPr>
        <dsp:cNvPr id="0" name=""/>
        <dsp:cNvSpPr/>
      </dsp:nvSpPr>
      <dsp:spPr>
        <a:xfrm>
          <a:off x="194221" y="2141278"/>
          <a:ext cx="1989502" cy="129317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VİZYON, MİSYON VE İLKELER</a:t>
          </a:r>
        </a:p>
      </dsp:txBody>
      <dsp:txXfrm>
        <a:off x="257349" y="2204406"/>
        <a:ext cx="1863246" cy="1166920"/>
      </dsp:txXfrm>
    </dsp:sp>
    <dsp:sp modelId="{78C05A83-ADBA-4DA3-A3C1-49066FE659F8}">
      <dsp:nvSpPr>
        <dsp:cNvPr id="0" name=""/>
        <dsp:cNvSpPr/>
      </dsp:nvSpPr>
      <dsp:spPr>
        <a:xfrm>
          <a:off x="1188973" y="647999"/>
          <a:ext cx="4279734" cy="4279734"/>
        </a:xfrm>
        <a:custGeom>
          <a:avLst/>
          <a:gdLst/>
          <a:ahLst/>
          <a:cxnLst/>
          <a:rect l="0" t="0" r="0" b="0"/>
          <a:pathLst>
            <a:path>
              <a:moveTo>
                <a:pt x="221580" y="1191600"/>
              </a:moveTo>
              <a:arcTo wR="2139867" hR="2139867" stAng="12378274" swAng="163661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C15EA-3456-4E69-A57B-84A14A656314}" type="datetimeFigureOut">
              <a:rPr lang="tr-TR" smtClean="0"/>
              <a:t>4.11.2024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ED35C-BC0A-4A13-BD92-44528AE3EA5F}" type="slidenum">
              <a:rPr lang="tr-TR" smtClean="0"/>
              <a:t>‹#›</a:t>
            </a:fld>
            <a:endParaRPr lang="tr-TR"/>
          </a:p>
        </p:txBody>
      </p:sp>
    </p:spTree>
    <p:extLst>
      <p:ext uri="{BB962C8B-B14F-4D97-AF65-F5344CB8AC3E}">
        <p14:creationId xmlns:p14="http://schemas.microsoft.com/office/powerpoint/2010/main" val="258942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DED35C-BC0A-4A13-BD92-44528AE3EA5F}" type="slidenum">
              <a:rPr lang="tr-TR" smtClean="0"/>
              <a:t>1</a:t>
            </a:fld>
            <a:endParaRPr lang="tr-TR" dirty="0"/>
          </a:p>
        </p:txBody>
      </p:sp>
    </p:spTree>
    <p:extLst>
      <p:ext uri="{BB962C8B-B14F-4D97-AF65-F5344CB8AC3E}">
        <p14:creationId xmlns:p14="http://schemas.microsoft.com/office/powerpoint/2010/main" val="199937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DED35C-BC0A-4A13-BD92-44528AE3EA5F}" type="slidenum">
              <a:rPr lang="tr-TR" smtClean="0"/>
              <a:t>4</a:t>
            </a:fld>
            <a:endParaRPr lang="tr-TR" dirty="0"/>
          </a:p>
        </p:txBody>
      </p:sp>
    </p:spTree>
    <p:extLst>
      <p:ext uri="{BB962C8B-B14F-4D97-AF65-F5344CB8AC3E}">
        <p14:creationId xmlns:p14="http://schemas.microsoft.com/office/powerpoint/2010/main" val="306472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2024 SU TÜKETİM VERİLERİMİZ</a:t>
            </a:r>
          </a:p>
          <a:p>
            <a:endParaRPr lang="tr-TR" dirty="0"/>
          </a:p>
        </p:txBody>
      </p:sp>
      <p:sp>
        <p:nvSpPr>
          <p:cNvPr id="4" name="Slayt Numarası Yer Tutucusu 3"/>
          <p:cNvSpPr>
            <a:spLocks noGrp="1"/>
          </p:cNvSpPr>
          <p:nvPr>
            <p:ph type="sldNum" sz="quarter" idx="10"/>
          </p:nvPr>
        </p:nvSpPr>
        <p:spPr/>
        <p:txBody>
          <a:bodyPr/>
          <a:lstStyle/>
          <a:p>
            <a:fld id="{48DED35C-BC0A-4A13-BD92-44528AE3EA5F}" type="slidenum">
              <a:rPr lang="tr-TR" smtClean="0"/>
              <a:t>16</a:t>
            </a:fld>
            <a:endParaRPr lang="tr-TR"/>
          </a:p>
        </p:txBody>
      </p:sp>
    </p:spTree>
    <p:extLst>
      <p:ext uri="{BB962C8B-B14F-4D97-AF65-F5344CB8AC3E}">
        <p14:creationId xmlns:p14="http://schemas.microsoft.com/office/powerpoint/2010/main" val="150980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DED35C-BC0A-4A13-BD92-44528AE3EA5F}" type="slidenum">
              <a:rPr lang="tr-TR" smtClean="0"/>
              <a:t>17</a:t>
            </a:fld>
            <a:endParaRPr lang="tr-TR"/>
          </a:p>
        </p:txBody>
      </p:sp>
    </p:spTree>
    <p:extLst>
      <p:ext uri="{BB962C8B-B14F-4D97-AF65-F5344CB8AC3E}">
        <p14:creationId xmlns:p14="http://schemas.microsoft.com/office/powerpoint/2010/main" val="282067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4.11.2024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411760" y="4765119"/>
            <a:ext cx="3528392" cy="2126736"/>
          </a:xfrm>
          <a:prstGeom prst="rect">
            <a:avLst/>
          </a:prstGeom>
        </p:spPr>
        <p:txBody>
          <a:bodyPr wrap="square">
            <a:spAutoFit/>
          </a:bodyPr>
          <a:lstStyle/>
          <a:p>
            <a:pPr algn="ctr">
              <a:lnSpc>
                <a:spcPct val="150000"/>
              </a:lnSpc>
            </a:pPr>
            <a:endParaRPr lang="tr-TR" sz="2000" b="1" dirty="0">
              <a:solidFill>
                <a:srgbClr val="002060"/>
              </a:solidFill>
              <a:latin typeface="Arial Black" pitchFamily="34" charset="0"/>
            </a:endParaRPr>
          </a:p>
          <a:p>
            <a:pPr algn="ctr">
              <a:lnSpc>
                <a:spcPct val="150000"/>
              </a:lnSpc>
            </a:pPr>
            <a:endParaRPr lang="tr-TR" sz="2000" b="1" dirty="0">
              <a:solidFill>
                <a:srgbClr val="002060"/>
              </a:solidFill>
              <a:latin typeface="Arial Black" pitchFamily="34" charset="0"/>
            </a:endParaRPr>
          </a:p>
          <a:p>
            <a:pPr algn="ctr">
              <a:lnSpc>
                <a:spcPct val="150000"/>
              </a:lnSpc>
            </a:pPr>
            <a:r>
              <a:rPr lang="tr-TR" sz="1600" b="1" dirty="0">
                <a:solidFill>
                  <a:srgbClr val="002060"/>
                </a:solidFill>
                <a:latin typeface="Arial Black" pitchFamily="34" charset="0"/>
              </a:rPr>
              <a:t>SÜRDÜRÜLEBİLİRLİK RAPORU</a:t>
            </a:r>
          </a:p>
          <a:p>
            <a:pPr algn="ctr">
              <a:lnSpc>
                <a:spcPct val="150000"/>
              </a:lnSpc>
            </a:pPr>
            <a:r>
              <a:rPr lang="tr-TR" sz="1600" b="1" dirty="0">
                <a:solidFill>
                  <a:srgbClr val="002060"/>
                </a:solidFill>
                <a:latin typeface="Arial Black" pitchFamily="34" charset="0"/>
              </a:rPr>
              <a:t>2024</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9" y="188640"/>
            <a:ext cx="8856984" cy="417646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2" name="Resim 1">
            <a:extLst>
              <a:ext uri="{FF2B5EF4-FFF2-40B4-BE49-F238E27FC236}">
                <a16:creationId xmlns:a16="http://schemas.microsoft.com/office/drawing/2014/main" id="{0253A56B-FB1E-50D6-D53A-AAD3607869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79" y="4742594"/>
            <a:ext cx="1577419" cy="846646"/>
          </a:xfrm>
          <a:prstGeom prst="rect">
            <a:avLst/>
          </a:prstGeom>
          <a:noFill/>
        </p:spPr>
      </p:pic>
    </p:spTree>
    <p:extLst>
      <p:ext uri="{BB962C8B-B14F-4D97-AF65-F5344CB8AC3E}">
        <p14:creationId xmlns:p14="http://schemas.microsoft.com/office/powerpoint/2010/main" val="339495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96317"/>
            <a:ext cx="3526408" cy="2448272"/>
          </a:xfrm>
        </p:spPr>
        <p:txBody>
          <a:bodyPr>
            <a:normAutofit/>
          </a:bodyPr>
          <a:lstStyle/>
          <a:p>
            <a:pPr algn="l"/>
            <a:r>
              <a:rPr lang="tr-TR" sz="1800" dirty="0"/>
              <a:t>Tek kullanımlık ambalajlı ürünler yerine dökme ürünler tercih edilerek</a:t>
            </a:r>
            <a:br>
              <a:rPr lang="tr-TR" sz="1800" dirty="0"/>
            </a:br>
            <a:r>
              <a:rPr lang="tr-TR" sz="1800" dirty="0"/>
              <a:t>ambalaj atığı miktarı azaltılmaktadır.</a:t>
            </a:r>
            <a:br>
              <a:rPr lang="tr-TR" sz="4000" dirty="0">
                <a:solidFill>
                  <a:schemeClr val="tx2"/>
                </a:solidFill>
              </a:rPr>
            </a:br>
            <a:endParaRPr lang="tr-TR" dirty="0"/>
          </a:p>
        </p:txBody>
      </p:sp>
      <p:sp>
        <p:nvSpPr>
          <p:cNvPr id="3" name="Dikdörtgen 2"/>
          <p:cNvSpPr/>
          <p:nvPr/>
        </p:nvSpPr>
        <p:spPr>
          <a:xfrm>
            <a:off x="179512" y="4205559"/>
            <a:ext cx="3672408" cy="1477328"/>
          </a:xfrm>
          <a:prstGeom prst="rect">
            <a:avLst/>
          </a:prstGeom>
        </p:spPr>
        <p:txBody>
          <a:bodyPr wrap="square">
            <a:spAutoFit/>
          </a:bodyPr>
          <a:lstStyle/>
          <a:p>
            <a:r>
              <a:rPr lang="tr-TR" dirty="0">
                <a:latin typeface="+mj-lt"/>
              </a:rPr>
              <a:t>Geri dönüştürülebilecek tüm atıkların ayrıştırılması için hem çalışanlarımızı hem de misafirlerimizi davet ediyor, gerekli olanakları sağlayarak destek oluyoruz</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691239"/>
            <a:ext cx="4176464" cy="25033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çerik Yer Tutucus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44208" y="764704"/>
            <a:ext cx="2448272" cy="2179884"/>
          </a:xfrm>
          <a:prstGeom prst="rect">
            <a:avLst/>
          </a:prstGeom>
          <a:ln>
            <a:noFill/>
          </a:ln>
          <a:effectLst>
            <a:outerShdw blurRad="190500" algn="tl" rotWithShape="0">
              <a:srgbClr val="000000">
                <a:alpha val="70000"/>
              </a:srgbClr>
            </a:outerShdw>
          </a:effec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764704"/>
            <a:ext cx="2444775" cy="21798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64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solidFill>
                  <a:schemeClr val="tx2"/>
                </a:solidFill>
                <a:latin typeface="Arial Black" pitchFamily="34" charset="0"/>
              </a:rPr>
              <a:t>2024 ATIK VERİLERİMİZ</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488414"/>
            <a:ext cx="5976664" cy="27495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669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548680"/>
            <a:ext cx="7992888" cy="560153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endParaRPr lang="tr-TR" b="1" dirty="0">
              <a:latin typeface="Bodoni MT" panose="02070603080606020203" pitchFamily="18" charset="0"/>
            </a:endParaRPr>
          </a:p>
          <a:p>
            <a:pPr lvl="0" algn="ctr"/>
            <a:r>
              <a:rPr lang="tr-TR" b="1" dirty="0">
                <a:solidFill>
                  <a:schemeClr val="tx2"/>
                </a:solidFill>
                <a:latin typeface="Arial Black" pitchFamily="34" charset="0"/>
              </a:rPr>
              <a:t>SAVUNMASIZ GRUPLAR VE ÇOCUK HAKLARI POLİTİKASI</a:t>
            </a:r>
          </a:p>
          <a:p>
            <a:pPr marL="285750" lvl="0" indent="-285750" algn="ctr">
              <a:buFont typeface="Wingdings" panose="05000000000000000000" pitchFamily="2" charset="2"/>
              <a:buChar char="v"/>
            </a:pPr>
            <a:endParaRPr lang="tr-TR" b="1" dirty="0">
              <a:latin typeface="+mj-lt"/>
            </a:endParaRPr>
          </a:p>
          <a:p>
            <a:pPr marL="285750" lvl="0" indent="-285750">
              <a:buFont typeface="Wingdings" panose="05000000000000000000" pitchFamily="2" charset="2"/>
              <a:buChar char="v"/>
            </a:pPr>
            <a:r>
              <a:rPr lang="tr-TR" sz="1600" dirty="0">
                <a:latin typeface="+mj-lt"/>
              </a:rPr>
              <a:t>Kadın, çocuk, yaşlı, engelli ve özel ihtiyaç sahibi her bireyi korumak ve saygı duyulması gereken gruplar olduğunun farkındalığı ile buna uygun olarak hareket etmek,</a:t>
            </a:r>
          </a:p>
          <a:p>
            <a:pPr marL="285750" lvl="0" indent="-285750">
              <a:buFont typeface="Wingdings" panose="05000000000000000000" pitchFamily="2" charset="2"/>
              <a:buChar char="v"/>
            </a:pPr>
            <a:r>
              <a:rPr lang="tr-TR" sz="1600" dirty="0">
                <a:latin typeface="+mj-lt"/>
              </a:rPr>
              <a:t>Her çocuğu bir birey olarak tanımak, yaşama, gelişme ve korunma haklarına saygı duymak, her türlü psikolojik, fiziksel, ticari vb. sömürüye karşı gözetmek ve korumak,</a:t>
            </a:r>
          </a:p>
          <a:p>
            <a:pPr marL="285750" lvl="0" indent="-285750">
              <a:buFont typeface="Wingdings" panose="05000000000000000000" pitchFamily="2" charset="2"/>
              <a:buChar char="v"/>
            </a:pPr>
            <a:r>
              <a:rPr lang="tr-TR" sz="1600" dirty="0">
                <a:latin typeface="+mj-lt"/>
              </a:rPr>
              <a:t>Savunmasız gruplar ve çocukların fizyolojik, psikolojik olarak olumsuz etki görecekleri her türlü yaklaşım ve istismardan uzak tutulması gerektiğinin ve iletişimde hassasiyet gösterilmesi gerektiğinin farkında olarak hareket etmek,</a:t>
            </a:r>
          </a:p>
          <a:p>
            <a:pPr marL="285750" lvl="0" indent="-285750">
              <a:buFont typeface="Wingdings" panose="05000000000000000000" pitchFamily="2" charset="2"/>
              <a:buChar char="v"/>
            </a:pPr>
            <a:r>
              <a:rPr lang="tr-TR" sz="1600" dirty="0">
                <a:latin typeface="+mj-lt"/>
              </a:rPr>
              <a:t>Tesis içerisinde çocukların gelişimine katkıda bulunan, düşünce ve isteklerini, duygularını rahatça ifade edebilecekleri, kendilerini özgür ve rahat hissedecekleri ortamlar ve imkânlar sunmak,</a:t>
            </a:r>
          </a:p>
          <a:p>
            <a:pPr marL="285750" lvl="0" indent="-285750">
              <a:buFont typeface="Wingdings" panose="05000000000000000000" pitchFamily="2" charset="2"/>
              <a:buChar char="v"/>
            </a:pPr>
            <a:r>
              <a:rPr lang="tr-TR" sz="1600" dirty="0">
                <a:latin typeface="+mj-lt"/>
              </a:rPr>
              <a:t>Tüm personelimize savunmasız grupların korunması ve çocuk hakları konularında bilgi sahibi olmasını sağlamak için düzenli eğitimler vermek ve sürekli gelişimlerini sağlamak,</a:t>
            </a:r>
          </a:p>
          <a:p>
            <a:pPr marL="285750" lvl="0" indent="-285750">
              <a:buFont typeface="Wingdings" panose="05000000000000000000" pitchFamily="2" charset="2"/>
              <a:buChar char="v"/>
            </a:pPr>
            <a:r>
              <a:rPr lang="tr-TR" sz="1600" dirty="0">
                <a:latin typeface="+mj-lt"/>
              </a:rPr>
              <a:t>Birleşmiş Milletler Çocuk Hakları Sözleşmesi ile Anayasamızda yer alan Sosyal Devlet anlayışı çerçevesinde gerekli yasal ve idari önlemleri almak, gerekli tüm koşulları iyileştirmek ve çocukları hayata daha etkin ve mutlu katılımlarının sağlanmasına destek olmak,</a:t>
            </a:r>
          </a:p>
          <a:p>
            <a:pPr marL="285750" lvl="0" indent="-285750">
              <a:buFont typeface="Wingdings" panose="05000000000000000000" pitchFamily="2" charset="2"/>
              <a:buChar char="v"/>
            </a:pPr>
            <a:r>
              <a:rPr lang="tr-TR" sz="1600" dirty="0">
                <a:latin typeface="+mj-lt"/>
              </a:rPr>
              <a:t>Çocukların katıldıkları aktivitelerde yetişkin gözetimi altında olduklarından emin olmak,</a:t>
            </a:r>
          </a:p>
          <a:p>
            <a:pPr marL="285750" lvl="0" indent="-285750">
              <a:buFont typeface="Wingdings" panose="05000000000000000000" pitchFamily="2" charset="2"/>
              <a:buChar char="v"/>
            </a:pPr>
            <a:r>
              <a:rPr lang="tr-TR" sz="1600" dirty="0">
                <a:latin typeface="+mj-lt"/>
              </a:rPr>
              <a:t>Çocuklar ile ilgili şüpheli eylemlere şahit olduğumuzda öncelikle otel yönetimine bilgi vermek, gerekli görüldüğü durumlarda kolluk kuvvetlerini bilgilendirmek.</a:t>
            </a:r>
          </a:p>
        </p:txBody>
      </p:sp>
    </p:spTree>
    <p:extLst>
      <p:ext uri="{BB962C8B-B14F-4D97-AF65-F5344CB8AC3E}">
        <p14:creationId xmlns:p14="http://schemas.microsoft.com/office/powerpoint/2010/main" val="269682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404664"/>
            <a:ext cx="8208912" cy="409342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tr-TR" b="1" dirty="0">
              <a:latin typeface="Bodoni MT" panose="02070603080606020203" pitchFamily="18" charset="0"/>
            </a:endParaRPr>
          </a:p>
          <a:p>
            <a:pPr algn="ctr"/>
            <a:r>
              <a:rPr lang="en-US" b="1" dirty="0">
                <a:solidFill>
                  <a:schemeClr val="tx2"/>
                </a:solidFill>
                <a:latin typeface="Arial Black" pitchFamily="34" charset="0"/>
              </a:rPr>
              <a:t>ENERJİ VERİMLİLİĞİ  POLİTİKASI</a:t>
            </a:r>
            <a:endParaRPr lang="tr-TR" b="1" dirty="0">
              <a:solidFill>
                <a:schemeClr val="tx2"/>
              </a:solidFill>
              <a:latin typeface="Arial Black" pitchFamily="34" charset="0"/>
            </a:endParaRPr>
          </a:p>
          <a:p>
            <a:pPr algn="ctr"/>
            <a:endParaRPr lang="tr-TR" sz="1400" dirty="0">
              <a:latin typeface="Bodoni MT" panose="02070603080606020203" pitchFamily="18" charset="0"/>
            </a:endParaRPr>
          </a:p>
          <a:p>
            <a:pPr marL="285750" lvl="0" indent="-285750">
              <a:buFont typeface="Wingdings" panose="05000000000000000000" pitchFamily="2" charset="2"/>
              <a:buChar char="v"/>
            </a:pPr>
            <a:r>
              <a:rPr lang="en-US" sz="1400" dirty="0">
                <a:latin typeface="+mj-lt"/>
              </a:rPr>
              <a:t>Hem </a:t>
            </a:r>
            <a:r>
              <a:rPr lang="en-US" sz="1400" dirty="0" err="1">
                <a:latin typeface="+mj-lt"/>
              </a:rPr>
              <a:t>doğaya</a:t>
            </a:r>
            <a:r>
              <a:rPr lang="en-US" sz="1400" dirty="0">
                <a:latin typeface="+mj-lt"/>
              </a:rPr>
              <a:t> </a:t>
            </a:r>
            <a:r>
              <a:rPr lang="en-US" sz="1400" dirty="0" err="1">
                <a:latin typeface="+mj-lt"/>
              </a:rPr>
              <a:t>karşı</a:t>
            </a:r>
            <a:r>
              <a:rPr lang="en-US" sz="1400" dirty="0">
                <a:latin typeface="+mj-lt"/>
              </a:rPr>
              <a:t> </a:t>
            </a:r>
            <a:r>
              <a:rPr lang="en-US" sz="1400" dirty="0" err="1">
                <a:latin typeface="+mj-lt"/>
              </a:rPr>
              <a:t>sorumluluklarımız</a:t>
            </a:r>
            <a:r>
              <a:rPr lang="en-US" sz="1400" dirty="0">
                <a:latin typeface="+mj-lt"/>
              </a:rPr>
              <a:t> hem de </a:t>
            </a:r>
            <a:r>
              <a:rPr lang="en-US" sz="1400" dirty="0" err="1">
                <a:latin typeface="+mj-lt"/>
              </a:rPr>
              <a:t>yasal</a:t>
            </a:r>
            <a:r>
              <a:rPr lang="en-US" sz="1400" dirty="0">
                <a:latin typeface="+mj-lt"/>
              </a:rPr>
              <a:t> </a:t>
            </a:r>
            <a:r>
              <a:rPr lang="en-US" sz="1400" dirty="0" err="1">
                <a:latin typeface="+mj-lt"/>
              </a:rPr>
              <a:t>yükümlülüklerimizi</a:t>
            </a:r>
            <a:r>
              <a:rPr lang="en-US" sz="1400" dirty="0">
                <a:latin typeface="+mj-lt"/>
              </a:rPr>
              <a:t> </a:t>
            </a:r>
            <a:r>
              <a:rPr lang="en-US" sz="1400" dirty="0" err="1">
                <a:latin typeface="+mj-lt"/>
              </a:rPr>
              <a:t>yerine</a:t>
            </a:r>
            <a:r>
              <a:rPr lang="en-US" sz="1400" dirty="0">
                <a:latin typeface="+mj-lt"/>
              </a:rPr>
              <a:t> </a:t>
            </a:r>
            <a:r>
              <a:rPr lang="en-US" sz="1400" dirty="0" err="1">
                <a:latin typeface="+mj-lt"/>
              </a:rPr>
              <a:t>getirmek</a:t>
            </a:r>
            <a:r>
              <a:rPr lang="en-US" sz="1400" dirty="0">
                <a:latin typeface="+mj-lt"/>
              </a:rPr>
              <a:t> </a:t>
            </a:r>
            <a:r>
              <a:rPr lang="en-US" sz="1400" dirty="0" err="1">
                <a:latin typeface="+mj-lt"/>
              </a:rPr>
              <a:t>üzere</a:t>
            </a:r>
            <a:r>
              <a:rPr lang="en-US" sz="1400" dirty="0">
                <a:latin typeface="+mj-lt"/>
              </a:rPr>
              <a:t> </a:t>
            </a:r>
            <a:r>
              <a:rPr lang="en-US" sz="1400" dirty="0" err="1">
                <a:latin typeface="+mj-lt"/>
              </a:rPr>
              <a:t>ulusal</a:t>
            </a:r>
            <a:r>
              <a:rPr lang="en-US" sz="1400" dirty="0">
                <a:latin typeface="+mj-lt"/>
              </a:rPr>
              <a:t> </a:t>
            </a:r>
            <a:r>
              <a:rPr lang="en-US" sz="1400" dirty="0" err="1">
                <a:latin typeface="+mj-lt"/>
              </a:rPr>
              <a:t>ve</a:t>
            </a:r>
            <a:r>
              <a:rPr lang="en-US" sz="1400" dirty="0">
                <a:latin typeface="+mj-lt"/>
              </a:rPr>
              <a:t> </a:t>
            </a:r>
            <a:r>
              <a:rPr lang="en-US" sz="1400" dirty="0" err="1">
                <a:latin typeface="+mj-lt"/>
              </a:rPr>
              <a:t>uluslararası</a:t>
            </a:r>
            <a:r>
              <a:rPr lang="en-US" sz="1400" dirty="0">
                <a:latin typeface="+mj-lt"/>
              </a:rPr>
              <a:t> </a:t>
            </a:r>
            <a:r>
              <a:rPr lang="en-US" sz="1400" dirty="0" err="1">
                <a:latin typeface="+mj-lt"/>
              </a:rPr>
              <a:t>standartları</a:t>
            </a:r>
            <a:r>
              <a:rPr lang="en-US" sz="1400" dirty="0">
                <a:latin typeface="+mj-lt"/>
              </a:rPr>
              <a:t>, </a:t>
            </a:r>
            <a:r>
              <a:rPr lang="en-US" sz="1400" dirty="0" err="1">
                <a:latin typeface="+mj-lt"/>
              </a:rPr>
              <a:t>yasa</a:t>
            </a:r>
            <a:r>
              <a:rPr lang="en-US" sz="1400" dirty="0">
                <a:latin typeface="+mj-lt"/>
              </a:rPr>
              <a:t> </a:t>
            </a:r>
            <a:r>
              <a:rPr lang="en-US" sz="1400" dirty="0" err="1">
                <a:latin typeface="+mj-lt"/>
              </a:rPr>
              <a:t>ve</a:t>
            </a:r>
            <a:r>
              <a:rPr lang="en-US" sz="1400" dirty="0">
                <a:latin typeface="+mj-lt"/>
              </a:rPr>
              <a:t> </a:t>
            </a:r>
            <a:r>
              <a:rPr lang="en-US" sz="1400" dirty="0" err="1">
                <a:latin typeface="+mj-lt"/>
              </a:rPr>
              <a:t>düzenlemeleri</a:t>
            </a:r>
            <a:r>
              <a:rPr lang="en-US" sz="1400" dirty="0">
                <a:latin typeface="+mj-lt"/>
              </a:rPr>
              <a:t> </a:t>
            </a:r>
            <a:r>
              <a:rPr lang="en-US" sz="1400" dirty="0" err="1">
                <a:latin typeface="+mj-lt"/>
              </a:rPr>
              <a:t>takip</a:t>
            </a:r>
            <a:r>
              <a:rPr lang="en-US" sz="1400" dirty="0">
                <a:latin typeface="+mj-lt"/>
              </a:rPr>
              <a:t> </a:t>
            </a:r>
            <a:r>
              <a:rPr lang="en-US" sz="1400" dirty="0" err="1">
                <a:latin typeface="+mj-lt"/>
              </a:rPr>
              <a:t>eder</a:t>
            </a:r>
            <a:r>
              <a:rPr lang="en-US" sz="1400" dirty="0">
                <a:latin typeface="+mj-lt"/>
              </a:rPr>
              <a:t>, </a:t>
            </a:r>
            <a:r>
              <a:rPr lang="en-US" sz="1400" dirty="0" err="1">
                <a:latin typeface="+mj-lt"/>
              </a:rPr>
              <a:t>enerji</a:t>
            </a:r>
            <a:r>
              <a:rPr lang="en-US" sz="1400" dirty="0">
                <a:latin typeface="+mj-lt"/>
              </a:rPr>
              <a:t> </a:t>
            </a:r>
            <a:r>
              <a:rPr lang="en-US" sz="1400" dirty="0" err="1">
                <a:latin typeface="+mj-lt"/>
              </a:rPr>
              <a:t>kullanımını</a:t>
            </a:r>
            <a:r>
              <a:rPr lang="en-US" sz="1400" dirty="0">
                <a:latin typeface="+mj-lt"/>
              </a:rPr>
              <a:t> </a:t>
            </a:r>
            <a:r>
              <a:rPr lang="en-US" sz="1400" dirty="0" err="1">
                <a:latin typeface="+mj-lt"/>
              </a:rPr>
              <a:t>azaltma</a:t>
            </a:r>
            <a:r>
              <a:rPr lang="en-US" sz="1400" dirty="0">
                <a:latin typeface="+mj-lt"/>
              </a:rPr>
              <a:t> </a:t>
            </a:r>
            <a:r>
              <a:rPr lang="en-US" sz="1400" dirty="0" err="1">
                <a:latin typeface="+mj-lt"/>
              </a:rPr>
              <a:t>ve</a:t>
            </a:r>
            <a:r>
              <a:rPr lang="en-US" sz="1400" dirty="0">
                <a:latin typeface="+mj-lt"/>
              </a:rPr>
              <a:t> </a:t>
            </a:r>
            <a:r>
              <a:rPr lang="en-US" sz="1400" dirty="0" err="1">
                <a:latin typeface="+mj-lt"/>
              </a:rPr>
              <a:t>enerji</a:t>
            </a:r>
            <a:r>
              <a:rPr lang="en-US" sz="1400" dirty="0">
                <a:latin typeface="+mj-lt"/>
              </a:rPr>
              <a:t> </a:t>
            </a:r>
            <a:r>
              <a:rPr lang="en-US" sz="1400" dirty="0" err="1">
                <a:latin typeface="+mj-lt"/>
              </a:rPr>
              <a:t>tüketim</a:t>
            </a:r>
            <a:r>
              <a:rPr lang="en-US" sz="1400" dirty="0">
                <a:latin typeface="+mj-lt"/>
              </a:rPr>
              <a:t> </a:t>
            </a:r>
            <a:r>
              <a:rPr lang="en-US" sz="1400" dirty="0" err="1">
                <a:latin typeface="+mj-lt"/>
              </a:rPr>
              <a:t>performansımızın</a:t>
            </a:r>
            <a:r>
              <a:rPr lang="en-US" sz="1400" dirty="0">
                <a:latin typeface="+mj-lt"/>
              </a:rPr>
              <a:t> </a:t>
            </a:r>
            <a:r>
              <a:rPr lang="en-US" sz="1400" dirty="0" err="1">
                <a:latin typeface="+mj-lt"/>
              </a:rPr>
              <a:t>sürekli</a:t>
            </a:r>
            <a:r>
              <a:rPr lang="en-US" sz="1400" dirty="0">
                <a:latin typeface="+mj-lt"/>
              </a:rPr>
              <a:t> </a:t>
            </a:r>
            <a:r>
              <a:rPr lang="en-US" sz="1400" dirty="0" err="1">
                <a:latin typeface="+mj-lt"/>
              </a:rPr>
              <a:t>iyileştirilmesini</a:t>
            </a:r>
            <a:r>
              <a:rPr lang="en-US" sz="1400" dirty="0">
                <a:latin typeface="+mj-lt"/>
              </a:rPr>
              <a:t> </a:t>
            </a:r>
            <a:r>
              <a:rPr lang="en-US" sz="1400" dirty="0" err="1">
                <a:latin typeface="+mj-lt"/>
              </a:rPr>
              <a:t>sağlayacak</a:t>
            </a:r>
            <a:r>
              <a:rPr lang="en-US" sz="1400" dirty="0">
                <a:latin typeface="+mj-lt"/>
              </a:rPr>
              <a:t> </a:t>
            </a:r>
            <a:r>
              <a:rPr lang="en-US" sz="1400" dirty="0" err="1">
                <a:latin typeface="+mj-lt"/>
              </a:rPr>
              <a:t>çalışmaları</a:t>
            </a:r>
            <a:r>
              <a:rPr lang="en-US" sz="1400" dirty="0">
                <a:latin typeface="+mj-lt"/>
              </a:rPr>
              <a:t> </a:t>
            </a:r>
            <a:r>
              <a:rPr lang="en-US" sz="1400" dirty="0" err="1">
                <a:latin typeface="+mj-lt"/>
              </a:rPr>
              <a:t>gönüllü</a:t>
            </a:r>
            <a:r>
              <a:rPr lang="en-US" sz="1400" dirty="0">
                <a:latin typeface="+mj-lt"/>
              </a:rPr>
              <a:t> </a:t>
            </a:r>
            <a:r>
              <a:rPr lang="en-US" sz="1400" dirty="0" err="1">
                <a:latin typeface="+mj-lt"/>
              </a:rPr>
              <a:t>olarak</a:t>
            </a:r>
            <a:r>
              <a:rPr lang="en-US" sz="1400" dirty="0">
                <a:latin typeface="+mj-lt"/>
              </a:rPr>
              <a:t> </a:t>
            </a:r>
            <a:r>
              <a:rPr lang="en-US" sz="1400" dirty="0" err="1">
                <a:latin typeface="+mj-lt"/>
              </a:rPr>
              <a:t>yürütür</a:t>
            </a:r>
            <a:r>
              <a:rPr lang="en-US" sz="1400" dirty="0">
                <a:latin typeface="+mj-lt"/>
              </a:rPr>
              <a:t>, </a:t>
            </a:r>
            <a:r>
              <a:rPr lang="en-US" sz="1400" dirty="0" err="1">
                <a:latin typeface="+mj-lt"/>
              </a:rPr>
              <a:t>çalışmalarımızın</a:t>
            </a:r>
            <a:r>
              <a:rPr lang="en-US" sz="1400" dirty="0">
                <a:latin typeface="+mj-lt"/>
              </a:rPr>
              <a:t> </a:t>
            </a:r>
            <a:r>
              <a:rPr lang="en-US" sz="1400" dirty="0" err="1">
                <a:latin typeface="+mj-lt"/>
              </a:rPr>
              <a:t>sonuçlarını</a:t>
            </a:r>
            <a:r>
              <a:rPr lang="en-US" sz="1400" dirty="0">
                <a:latin typeface="+mj-lt"/>
              </a:rPr>
              <a:t> </a:t>
            </a:r>
            <a:r>
              <a:rPr lang="en-US" sz="1400" dirty="0" err="1">
                <a:latin typeface="+mj-lt"/>
              </a:rPr>
              <a:t>takip</a:t>
            </a:r>
            <a:r>
              <a:rPr lang="en-US" sz="1400" dirty="0">
                <a:latin typeface="+mj-lt"/>
              </a:rPr>
              <a:t> </a:t>
            </a:r>
            <a:r>
              <a:rPr lang="en-US" sz="1400" dirty="0" err="1">
                <a:latin typeface="+mj-lt"/>
              </a:rPr>
              <a:t>ederiz</a:t>
            </a:r>
            <a:r>
              <a:rPr lang="en-US" sz="1400" dirty="0">
                <a:latin typeface="+mj-lt"/>
              </a:rPr>
              <a:t>.</a:t>
            </a:r>
            <a:endParaRPr lang="tr-TR" sz="1400" dirty="0">
              <a:latin typeface="+mj-lt"/>
            </a:endParaRPr>
          </a:p>
          <a:p>
            <a:pPr marL="285750" lvl="0" indent="-285750">
              <a:buFont typeface="Wingdings" panose="05000000000000000000" pitchFamily="2" charset="2"/>
              <a:buChar char="v"/>
            </a:pPr>
            <a:r>
              <a:rPr lang="en-US" sz="1400" dirty="0" err="1">
                <a:latin typeface="+mj-lt"/>
              </a:rPr>
              <a:t>Hedefler</a:t>
            </a:r>
            <a:r>
              <a:rPr lang="en-US" sz="1400" dirty="0">
                <a:latin typeface="+mj-lt"/>
              </a:rPr>
              <a:t> </a:t>
            </a:r>
            <a:r>
              <a:rPr lang="en-US" sz="1400" dirty="0" err="1">
                <a:latin typeface="+mj-lt"/>
              </a:rPr>
              <a:t>koyar</a:t>
            </a:r>
            <a:r>
              <a:rPr lang="en-US" sz="1400" dirty="0">
                <a:latin typeface="+mj-lt"/>
              </a:rPr>
              <a:t>, </a:t>
            </a:r>
            <a:r>
              <a:rPr lang="en-US" sz="1400" dirty="0" err="1">
                <a:latin typeface="+mj-lt"/>
              </a:rPr>
              <a:t>çalışanlarımızın</a:t>
            </a:r>
            <a:r>
              <a:rPr lang="en-US" sz="1400" dirty="0">
                <a:latin typeface="+mj-lt"/>
              </a:rPr>
              <a:t> da </a:t>
            </a:r>
            <a:r>
              <a:rPr lang="en-US" sz="1400" dirty="0" err="1">
                <a:latin typeface="+mj-lt"/>
              </a:rPr>
              <a:t>katılımını</a:t>
            </a:r>
            <a:r>
              <a:rPr lang="en-US" sz="1400" dirty="0">
                <a:latin typeface="+mj-lt"/>
              </a:rPr>
              <a:t> </a:t>
            </a:r>
            <a:r>
              <a:rPr lang="en-US" sz="1400" dirty="0" err="1">
                <a:latin typeface="+mj-lt"/>
              </a:rPr>
              <a:t>sağlamak</a:t>
            </a:r>
            <a:r>
              <a:rPr lang="en-US" sz="1400" dirty="0">
                <a:latin typeface="+mj-lt"/>
              </a:rPr>
              <a:t> </a:t>
            </a:r>
            <a:r>
              <a:rPr lang="en-US" sz="1400" dirty="0" err="1">
                <a:latin typeface="+mj-lt"/>
              </a:rPr>
              <a:t>amacıyla</a:t>
            </a:r>
            <a:r>
              <a:rPr lang="en-US" sz="1400" dirty="0">
                <a:latin typeface="+mj-lt"/>
              </a:rPr>
              <a:t> </a:t>
            </a:r>
            <a:r>
              <a:rPr lang="en-US" sz="1400" dirty="0" err="1">
                <a:latin typeface="+mj-lt"/>
              </a:rPr>
              <a:t>eğitim</a:t>
            </a:r>
            <a:r>
              <a:rPr lang="en-US" sz="1400" dirty="0">
                <a:latin typeface="+mj-lt"/>
              </a:rPr>
              <a:t> </a:t>
            </a:r>
            <a:r>
              <a:rPr lang="en-US" sz="1400" dirty="0" err="1">
                <a:latin typeface="+mj-lt"/>
              </a:rPr>
              <a:t>programlarımızda</a:t>
            </a:r>
            <a:r>
              <a:rPr lang="en-US" sz="1400" dirty="0">
                <a:latin typeface="+mj-lt"/>
              </a:rPr>
              <a:t> </a:t>
            </a:r>
            <a:r>
              <a:rPr lang="en-US" sz="1400" dirty="0" err="1">
                <a:latin typeface="+mj-lt"/>
              </a:rPr>
              <a:t>enerji</a:t>
            </a:r>
            <a:r>
              <a:rPr lang="en-US" sz="1400" dirty="0">
                <a:latin typeface="+mj-lt"/>
              </a:rPr>
              <a:t> </a:t>
            </a:r>
            <a:r>
              <a:rPr lang="en-US" sz="1400" dirty="0" err="1">
                <a:latin typeface="+mj-lt"/>
              </a:rPr>
              <a:t>verimliliğine</a:t>
            </a:r>
            <a:r>
              <a:rPr lang="en-US" sz="1400" dirty="0">
                <a:latin typeface="+mj-lt"/>
              </a:rPr>
              <a:t> </a:t>
            </a:r>
            <a:r>
              <a:rPr lang="en-US" sz="1400" dirty="0" err="1">
                <a:latin typeface="+mj-lt"/>
              </a:rPr>
              <a:t>yer</a:t>
            </a:r>
            <a:r>
              <a:rPr lang="en-US" sz="1400" dirty="0">
                <a:latin typeface="+mj-lt"/>
              </a:rPr>
              <a:t> </a:t>
            </a:r>
            <a:r>
              <a:rPr lang="en-US" sz="1400" dirty="0" err="1">
                <a:latin typeface="+mj-lt"/>
              </a:rPr>
              <a:t>veririz</a:t>
            </a:r>
            <a:r>
              <a:rPr lang="en-US" sz="1400" dirty="0">
                <a:latin typeface="+mj-lt"/>
              </a:rPr>
              <a:t>.</a:t>
            </a:r>
            <a:endParaRPr lang="tr-TR" sz="1400" dirty="0">
              <a:latin typeface="+mj-lt"/>
            </a:endParaRPr>
          </a:p>
          <a:p>
            <a:pPr marL="285750" lvl="0" indent="-285750">
              <a:buFont typeface="Wingdings" panose="05000000000000000000" pitchFamily="2" charset="2"/>
              <a:buChar char="v"/>
            </a:pPr>
            <a:r>
              <a:rPr lang="en-US" sz="1400" dirty="0" err="1">
                <a:latin typeface="+mj-lt"/>
              </a:rPr>
              <a:t>Tüm</a:t>
            </a:r>
            <a:r>
              <a:rPr lang="en-US" sz="1400" dirty="0">
                <a:latin typeface="+mj-lt"/>
              </a:rPr>
              <a:t> </a:t>
            </a:r>
            <a:r>
              <a:rPr lang="en-US" sz="1400" dirty="0" err="1">
                <a:latin typeface="+mj-lt"/>
              </a:rPr>
              <a:t>paydaşlarımızla</a:t>
            </a:r>
            <a:r>
              <a:rPr lang="en-US" sz="1400" dirty="0">
                <a:latin typeface="+mj-lt"/>
              </a:rPr>
              <a:t> </a:t>
            </a:r>
            <a:r>
              <a:rPr lang="en-US" sz="1400" dirty="0" err="1">
                <a:latin typeface="+mj-lt"/>
              </a:rPr>
              <a:t>enerji</a:t>
            </a:r>
            <a:r>
              <a:rPr lang="en-US" sz="1400" dirty="0">
                <a:latin typeface="+mj-lt"/>
              </a:rPr>
              <a:t> </a:t>
            </a:r>
            <a:r>
              <a:rPr lang="en-US" sz="1400" dirty="0" err="1">
                <a:latin typeface="+mj-lt"/>
              </a:rPr>
              <a:t>yönetimi</a:t>
            </a:r>
            <a:r>
              <a:rPr lang="en-US" sz="1400" dirty="0">
                <a:latin typeface="+mj-lt"/>
              </a:rPr>
              <a:t> </a:t>
            </a:r>
            <a:r>
              <a:rPr lang="en-US" sz="1400" dirty="0" err="1">
                <a:latin typeface="+mj-lt"/>
              </a:rPr>
              <a:t>konusunda</a:t>
            </a:r>
            <a:r>
              <a:rPr lang="en-US" sz="1400" dirty="0">
                <a:latin typeface="+mj-lt"/>
              </a:rPr>
              <a:t> </a:t>
            </a:r>
            <a:r>
              <a:rPr lang="en-US" sz="1400" dirty="0" err="1">
                <a:latin typeface="+mj-lt"/>
              </a:rPr>
              <a:t>ortak</a:t>
            </a:r>
            <a:r>
              <a:rPr lang="en-US" sz="1400" dirty="0">
                <a:latin typeface="+mj-lt"/>
              </a:rPr>
              <a:t> </a:t>
            </a:r>
            <a:r>
              <a:rPr lang="en-US" sz="1400" dirty="0" err="1">
                <a:latin typeface="+mj-lt"/>
              </a:rPr>
              <a:t>amaçlar</a:t>
            </a:r>
            <a:r>
              <a:rPr lang="en-US" sz="1400" dirty="0">
                <a:latin typeface="+mj-lt"/>
              </a:rPr>
              <a:t> </a:t>
            </a:r>
            <a:r>
              <a:rPr lang="en-US" sz="1400" dirty="0" err="1">
                <a:latin typeface="+mj-lt"/>
              </a:rPr>
              <a:t>ve</a:t>
            </a:r>
            <a:r>
              <a:rPr lang="en-US" sz="1400" dirty="0">
                <a:latin typeface="+mj-lt"/>
              </a:rPr>
              <a:t> </a:t>
            </a:r>
            <a:r>
              <a:rPr lang="en-US" sz="1400" dirty="0" err="1">
                <a:latin typeface="+mj-lt"/>
              </a:rPr>
              <a:t>sonuçlar</a:t>
            </a:r>
            <a:r>
              <a:rPr lang="en-US" sz="1400" dirty="0">
                <a:latin typeface="+mj-lt"/>
              </a:rPr>
              <a:t> </a:t>
            </a:r>
            <a:r>
              <a:rPr lang="en-US" sz="1400" dirty="0" err="1">
                <a:latin typeface="+mj-lt"/>
              </a:rPr>
              <a:t>yaratmak</a:t>
            </a:r>
            <a:r>
              <a:rPr lang="en-US" sz="1400" dirty="0">
                <a:latin typeface="+mj-lt"/>
              </a:rPr>
              <a:t> </a:t>
            </a:r>
            <a:r>
              <a:rPr lang="en-US" sz="1400" dirty="0" err="1">
                <a:latin typeface="+mj-lt"/>
              </a:rPr>
              <a:t>üzere</a:t>
            </a:r>
            <a:r>
              <a:rPr lang="en-US" sz="1400" dirty="0">
                <a:latin typeface="+mj-lt"/>
              </a:rPr>
              <a:t> </a:t>
            </a:r>
            <a:r>
              <a:rPr lang="en-US" sz="1400" dirty="0" err="1">
                <a:latin typeface="+mj-lt"/>
              </a:rPr>
              <a:t>iş</a:t>
            </a:r>
            <a:r>
              <a:rPr lang="en-US" sz="1400" dirty="0">
                <a:latin typeface="+mj-lt"/>
              </a:rPr>
              <a:t> </a:t>
            </a:r>
            <a:r>
              <a:rPr lang="en-US" sz="1400" dirty="0" err="1">
                <a:latin typeface="+mj-lt"/>
              </a:rPr>
              <a:t>birliği</a:t>
            </a:r>
            <a:r>
              <a:rPr lang="en-US" sz="1400" dirty="0">
                <a:latin typeface="+mj-lt"/>
              </a:rPr>
              <a:t> </a:t>
            </a:r>
            <a:r>
              <a:rPr lang="en-US" sz="1400" dirty="0" err="1">
                <a:latin typeface="+mj-lt"/>
              </a:rPr>
              <a:t>yapmayı</a:t>
            </a:r>
            <a:r>
              <a:rPr lang="en-US" sz="1400" dirty="0">
                <a:latin typeface="+mj-lt"/>
              </a:rPr>
              <a:t> </a:t>
            </a:r>
            <a:r>
              <a:rPr lang="en-US" sz="1400" dirty="0" err="1">
                <a:latin typeface="+mj-lt"/>
              </a:rPr>
              <a:t>önemseriz</a:t>
            </a:r>
            <a:r>
              <a:rPr lang="en-US" sz="1400" dirty="0">
                <a:latin typeface="+mj-lt"/>
              </a:rPr>
              <a:t>. Bu </a:t>
            </a:r>
            <a:r>
              <a:rPr lang="en-US" sz="1400" dirty="0" err="1">
                <a:latin typeface="+mj-lt"/>
              </a:rPr>
              <a:t>konularda</a:t>
            </a:r>
            <a:r>
              <a:rPr lang="en-US" sz="1400" dirty="0">
                <a:latin typeface="+mj-lt"/>
              </a:rPr>
              <a:t> </a:t>
            </a:r>
            <a:r>
              <a:rPr lang="en-US" sz="1400" dirty="0" err="1">
                <a:latin typeface="+mj-lt"/>
              </a:rPr>
              <a:t>misafirlerimiz</a:t>
            </a:r>
            <a:r>
              <a:rPr lang="en-US" sz="1400" dirty="0">
                <a:latin typeface="+mj-lt"/>
              </a:rPr>
              <a:t>, </a:t>
            </a:r>
            <a:r>
              <a:rPr lang="en-US" sz="1400" dirty="0" err="1">
                <a:latin typeface="+mj-lt"/>
              </a:rPr>
              <a:t>çalışanlarımız</a:t>
            </a:r>
            <a:r>
              <a:rPr lang="en-US" sz="1400" dirty="0">
                <a:latin typeface="+mj-lt"/>
              </a:rPr>
              <a:t>, </a:t>
            </a:r>
            <a:r>
              <a:rPr lang="en-US" sz="1400" dirty="0" err="1">
                <a:latin typeface="+mj-lt"/>
              </a:rPr>
              <a:t>ziyaretçilerimiz</a:t>
            </a:r>
            <a:r>
              <a:rPr lang="en-US" sz="1400" dirty="0">
                <a:latin typeface="+mj-lt"/>
              </a:rPr>
              <a:t> </a:t>
            </a:r>
            <a:r>
              <a:rPr lang="en-US" sz="1400" dirty="0" err="1">
                <a:latin typeface="+mj-lt"/>
              </a:rPr>
              <a:t>ve</a:t>
            </a:r>
            <a:r>
              <a:rPr lang="en-US" sz="1400" dirty="0">
                <a:latin typeface="+mj-lt"/>
              </a:rPr>
              <a:t> </a:t>
            </a:r>
            <a:r>
              <a:rPr lang="en-US" sz="1400" dirty="0" err="1">
                <a:latin typeface="+mj-lt"/>
              </a:rPr>
              <a:t>tüm</a:t>
            </a:r>
            <a:r>
              <a:rPr lang="en-US" sz="1400" dirty="0">
                <a:latin typeface="+mj-lt"/>
              </a:rPr>
              <a:t> </a:t>
            </a:r>
            <a:r>
              <a:rPr lang="en-US" sz="1400" dirty="0" err="1">
                <a:latin typeface="+mj-lt"/>
              </a:rPr>
              <a:t>iş</a:t>
            </a:r>
            <a:r>
              <a:rPr lang="en-US" sz="1400" dirty="0">
                <a:latin typeface="+mj-lt"/>
              </a:rPr>
              <a:t> </a:t>
            </a:r>
            <a:r>
              <a:rPr lang="en-US" sz="1400" dirty="0" err="1">
                <a:latin typeface="+mj-lt"/>
              </a:rPr>
              <a:t>ortaklarımız</a:t>
            </a:r>
            <a:r>
              <a:rPr lang="en-US" sz="1400" dirty="0">
                <a:latin typeface="+mj-lt"/>
              </a:rPr>
              <a:t> </a:t>
            </a:r>
            <a:r>
              <a:rPr lang="en-US" sz="1400" dirty="0" err="1">
                <a:latin typeface="+mj-lt"/>
              </a:rPr>
              <a:t>ile</a:t>
            </a:r>
            <a:r>
              <a:rPr lang="en-US" sz="1400" dirty="0">
                <a:latin typeface="+mj-lt"/>
              </a:rPr>
              <a:t> </a:t>
            </a:r>
            <a:r>
              <a:rPr lang="en-US" sz="1400" dirty="0" err="1">
                <a:latin typeface="+mj-lt"/>
              </a:rPr>
              <a:t>birlikte</a:t>
            </a:r>
            <a:r>
              <a:rPr lang="en-US" sz="1400" dirty="0">
                <a:latin typeface="+mj-lt"/>
              </a:rPr>
              <a:t> </a:t>
            </a:r>
            <a:r>
              <a:rPr lang="en-US" sz="1400" dirty="0" err="1">
                <a:latin typeface="+mj-lt"/>
              </a:rPr>
              <a:t>topyekûn</a:t>
            </a:r>
            <a:r>
              <a:rPr lang="en-US" sz="1400" dirty="0">
                <a:latin typeface="+mj-lt"/>
              </a:rPr>
              <a:t> </a:t>
            </a:r>
            <a:r>
              <a:rPr lang="en-US" sz="1400" dirty="0" err="1">
                <a:latin typeface="+mj-lt"/>
              </a:rPr>
              <a:t>bir</a:t>
            </a:r>
            <a:r>
              <a:rPr lang="en-US" sz="1400" dirty="0">
                <a:latin typeface="+mj-lt"/>
              </a:rPr>
              <a:t> </a:t>
            </a:r>
            <a:r>
              <a:rPr lang="en-US" sz="1400" dirty="0" err="1">
                <a:latin typeface="+mj-lt"/>
              </a:rPr>
              <a:t>farkındalık</a:t>
            </a:r>
            <a:r>
              <a:rPr lang="en-US" sz="1400" dirty="0">
                <a:latin typeface="+mj-lt"/>
              </a:rPr>
              <a:t> </a:t>
            </a:r>
            <a:r>
              <a:rPr lang="en-US" sz="1400" dirty="0" err="1">
                <a:latin typeface="+mj-lt"/>
              </a:rPr>
              <a:t>ve</a:t>
            </a:r>
            <a:r>
              <a:rPr lang="en-US" sz="1400" dirty="0">
                <a:latin typeface="+mj-lt"/>
              </a:rPr>
              <a:t> </a:t>
            </a:r>
            <a:r>
              <a:rPr lang="en-US" sz="1400" dirty="0" err="1">
                <a:latin typeface="+mj-lt"/>
              </a:rPr>
              <a:t>bilinç</a:t>
            </a:r>
            <a:r>
              <a:rPr lang="en-US" sz="1400" dirty="0">
                <a:latin typeface="+mj-lt"/>
              </a:rPr>
              <a:t> </a:t>
            </a:r>
            <a:r>
              <a:rPr lang="en-US" sz="1400" dirty="0" err="1">
                <a:latin typeface="+mj-lt"/>
              </a:rPr>
              <a:t>seviyesine</a:t>
            </a:r>
            <a:r>
              <a:rPr lang="en-US" sz="1400" dirty="0">
                <a:latin typeface="+mj-lt"/>
              </a:rPr>
              <a:t> </a:t>
            </a:r>
            <a:r>
              <a:rPr lang="en-US" sz="1400" dirty="0" err="1">
                <a:latin typeface="+mj-lt"/>
              </a:rPr>
              <a:t>ulaşılması</a:t>
            </a:r>
            <a:r>
              <a:rPr lang="en-US" sz="1400" dirty="0">
                <a:latin typeface="+mj-lt"/>
              </a:rPr>
              <a:t> </a:t>
            </a:r>
            <a:r>
              <a:rPr lang="en-US" sz="1400" dirty="0" err="1">
                <a:latin typeface="+mj-lt"/>
              </a:rPr>
              <a:t>adına</a:t>
            </a:r>
            <a:r>
              <a:rPr lang="en-US" sz="1400" dirty="0">
                <a:latin typeface="+mj-lt"/>
              </a:rPr>
              <a:t> </a:t>
            </a:r>
            <a:r>
              <a:rPr lang="en-US" sz="1400" dirty="0" err="1">
                <a:latin typeface="+mj-lt"/>
              </a:rPr>
              <a:t>etkileşimimizi</a:t>
            </a:r>
            <a:r>
              <a:rPr lang="en-US" sz="1400" dirty="0">
                <a:latin typeface="+mj-lt"/>
              </a:rPr>
              <a:t> </a:t>
            </a:r>
            <a:r>
              <a:rPr lang="en-US" sz="1400" dirty="0" err="1">
                <a:latin typeface="+mj-lt"/>
              </a:rPr>
              <a:t>sürdürmeye</a:t>
            </a:r>
            <a:r>
              <a:rPr lang="en-US" sz="1400" dirty="0">
                <a:latin typeface="+mj-lt"/>
              </a:rPr>
              <a:t> </a:t>
            </a:r>
            <a:r>
              <a:rPr lang="en-US" sz="1400" dirty="0" err="1">
                <a:latin typeface="+mj-lt"/>
              </a:rPr>
              <a:t>çalışırız</a:t>
            </a:r>
            <a:r>
              <a:rPr lang="en-US" sz="1400" dirty="0">
                <a:latin typeface="+mj-lt"/>
              </a:rPr>
              <a:t>.</a:t>
            </a:r>
            <a:endParaRPr lang="tr-TR" sz="1400" dirty="0">
              <a:latin typeface="+mj-lt"/>
            </a:endParaRPr>
          </a:p>
          <a:p>
            <a:pPr marL="285750" lvl="0" indent="-285750">
              <a:buFont typeface="Wingdings" panose="05000000000000000000" pitchFamily="2" charset="2"/>
              <a:buChar char="v"/>
            </a:pPr>
            <a:r>
              <a:rPr lang="en-US" sz="1400" dirty="0" err="1">
                <a:latin typeface="+mj-lt"/>
              </a:rPr>
              <a:t>Enerji</a:t>
            </a:r>
            <a:r>
              <a:rPr lang="en-US" sz="1400" dirty="0">
                <a:latin typeface="+mj-lt"/>
              </a:rPr>
              <a:t> </a:t>
            </a:r>
            <a:r>
              <a:rPr lang="en-US" sz="1400" dirty="0" err="1">
                <a:latin typeface="+mj-lt"/>
              </a:rPr>
              <a:t>verimli</a:t>
            </a:r>
            <a:r>
              <a:rPr lang="en-US" sz="1400" dirty="0">
                <a:latin typeface="+mj-lt"/>
              </a:rPr>
              <a:t> </a:t>
            </a:r>
            <a:r>
              <a:rPr lang="en-US" sz="1400" dirty="0" err="1">
                <a:latin typeface="+mj-lt"/>
              </a:rPr>
              <a:t>uygun</a:t>
            </a:r>
            <a:r>
              <a:rPr lang="en-US" sz="1400" dirty="0">
                <a:latin typeface="+mj-lt"/>
              </a:rPr>
              <a:t> </a:t>
            </a:r>
            <a:r>
              <a:rPr lang="en-US" sz="1400" dirty="0" err="1">
                <a:latin typeface="+mj-lt"/>
              </a:rPr>
              <a:t>ürün</a:t>
            </a:r>
            <a:r>
              <a:rPr lang="en-US" sz="1400" dirty="0">
                <a:latin typeface="+mj-lt"/>
              </a:rPr>
              <a:t>, </a:t>
            </a:r>
            <a:r>
              <a:rPr lang="en-US" sz="1400" dirty="0" err="1">
                <a:latin typeface="+mj-lt"/>
              </a:rPr>
              <a:t>ekipman</a:t>
            </a:r>
            <a:r>
              <a:rPr lang="en-US" sz="1400" dirty="0">
                <a:latin typeface="+mj-lt"/>
              </a:rPr>
              <a:t>, </a:t>
            </a:r>
            <a:r>
              <a:rPr lang="en-US" sz="1400" dirty="0" err="1">
                <a:latin typeface="+mj-lt"/>
              </a:rPr>
              <a:t>teçhizat</a:t>
            </a:r>
            <a:r>
              <a:rPr lang="en-US" sz="1400" dirty="0">
                <a:latin typeface="+mj-lt"/>
              </a:rPr>
              <a:t> </a:t>
            </a:r>
            <a:r>
              <a:rPr lang="en-US" sz="1400" dirty="0" err="1">
                <a:latin typeface="+mj-lt"/>
              </a:rPr>
              <a:t>ve</a:t>
            </a:r>
            <a:r>
              <a:rPr lang="en-US" sz="1400" dirty="0">
                <a:latin typeface="+mj-lt"/>
              </a:rPr>
              <a:t> </a:t>
            </a:r>
            <a:r>
              <a:rPr lang="en-US" sz="1400" dirty="0" err="1">
                <a:latin typeface="+mj-lt"/>
              </a:rPr>
              <a:t>teknoloji</a:t>
            </a:r>
            <a:r>
              <a:rPr lang="en-US" sz="1400" dirty="0">
                <a:latin typeface="+mj-lt"/>
              </a:rPr>
              <a:t> </a:t>
            </a:r>
            <a:r>
              <a:rPr lang="en-US" sz="1400" dirty="0" err="1">
                <a:latin typeface="+mj-lt"/>
              </a:rPr>
              <a:t>alternatiflerini</a:t>
            </a:r>
            <a:r>
              <a:rPr lang="en-US" sz="1400" dirty="0">
                <a:latin typeface="+mj-lt"/>
              </a:rPr>
              <a:t> </a:t>
            </a:r>
            <a:r>
              <a:rPr lang="en-US" sz="1400" dirty="0" err="1">
                <a:latin typeface="+mj-lt"/>
              </a:rPr>
              <a:t>araştırıp</a:t>
            </a:r>
            <a:r>
              <a:rPr lang="en-US" sz="1400" dirty="0">
                <a:latin typeface="+mj-lt"/>
              </a:rPr>
              <a:t> </a:t>
            </a:r>
            <a:r>
              <a:rPr lang="en-US" sz="1400" dirty="0" err="1">
                <a:latin typeface="+mj-lt"/>
              </a:rPr>
              <a:t>bulmaya</a:t>
            </a:r>
            <a:r>
              <a:rPr lang="en-US" sz="1400" dirty="0">
                <a:latin typeface="+mj-lt"/>
              </a:rPr>
              <a:t>, satın </a:t>
            </a:r>
            <a:r>
              <a:rPr lang="en-US" sz="1400" dirty="0" err="1">
                <a:latin typeface="+mj-lt"/>
              </a:rPr>
              <a:t>almaya</a:t>
            </a:r>
            <a:r>
              <a:rPr lang="en-US" sz="1400" dirty="0">
                <a:latin typeface="+mj-lt"/>
              </a:rPr>
              <a:t> </a:t>
            </a:r>
            <a:r>
              <a:rPr lang="en-US" sz="1400" dirty="0" err="1">
                <a:latin typeface="+mj-lt"/>
              </a:rPr>
              <a:t>ve</a:t>
            </a:r>
            <a:r>
              <a:rPr lang="en-US" sz="1400" dirty="0">
                <a:latin typeface="+mj-lt"/>
              </a:rPr>
              <a:t> </a:t>
            </a:r>
            <a:r>
              <a:rPr lang="en-US" sz="1400" dirty="0" err="1">
                <a:latin typeface="+mj-lt"/>
              </a:rPr>
              <a:t>kullanmaya</a:t>
            </a:r>
            <a:r>
              <a:rPr lang="en-US" sz="1400" dirty="0">
                <a:latin typeface="+mj-lt"/>
              </a:rPr>
              <a:t> </a:t>
            </a:r>
            <a:r>
              <a:rPr lang="en-US" sz="1400" dirty="0" err="1">
                <a:latin typeface="+mj-lt"/>
              </a:rPr>
              <a:t>çalışırız</a:t>
            </a:r>
            <a:r>
              <a:rPr lang="en-US" sz="1400" dirty="0">
                <a:latin typeface="+mj-lt"/>
              </a:rPr>
              <a:t>.</a:t>
            </a:r>
            <a:endParaRPr lang="tr-TR" sz="1400" dirty="0">
              <a:latin typeface="+mj-lt"/>
            </a:endParaRPr>
          </a:p>
          <a:p>
            <a:pPr marL="285750" lvl="0" indent="-285750">
              <a:buFont typeface="Wingdings" panose="05000000000000000000" pitchFamily="2" charset="2"/>
              <a:buChar char="v"/>
            </a:pPr>
            <a:r>
              <a:rPr lang="en-US" sz="1400" dirty="0" err="1">
                <a:latin typeface="+mj-lt"/>
              </a:rPr>
              <a:t>Enerji</a:t>
            </a:r>
            <a:r>
              <a:rPr lang="en-US" sz="1400" dirty="0">
                <a:latin typeface="+mj-lt"/>
              </a:rPr>
              <a:t> </a:t>
            </a:r>
            <a:r>
              <a:rPr lang="en-US" sz="1400" dirty="0" err="1">
                <a:latin typeface="+mj-lt"/>
              </a:rPr>
              <a:t>Yönetim</a:t>
            </a:r>
            <a:r>
              <a:rPr lang="en-US" sz="1400" dirty="0">
                <a:latin typeface="+mj-lt"/>
              </a:rPr>
              <a:t> </a:t>
            </a:r>
            <a:r>
              <a:rPr lang="en-US" sz="1400" dirty="0" err="1">
                <a:latin typeface="+mj-lt"/>
              </a:rPr>
              <a:t>Sistemimizi</a:t>
            </a:r>
            <a:r>
              <a:rPr lang="en-US" sz="1400" dirty="0">
                <a:latin typeface="+mj-lt"/>
              </a:rPr>
              <a:t> </a:t>
            </a:r>
            <a:r>
              <a:rPr lang="en-US" sz="1400" dirty="0" err="1">
                <a:latin typeface="+mj-lt"/>
              </a:rPr>
              <a:t>dokümante</a:t>
            </a:r>
            <a:r>
              <a:rPr lang="en-US" sz="1400" dirty="0">
                <a:latin typeface="+mj-lt"/>
              </a:rPr>
              <a:t> </a:t>
            </a:r>
            <a:r>
              <a:rPr lang="en-US" sz="1400" dirty="0" err="1">
                <a:latin typeface="+mj-lt"/>
              </a:rPr>
              <a:t>etmeyi</a:t>
            </a:r>
            <a:r>
              <a:rPr lang="en-US" sz="1400" dirty="0">
                <a:latin typeface="+mj-lt"/>
              </a:rPr>
              <a:t>, </a:t>
            </a:r>
            <a:r>
              <a:rPr lang="en-US" sz="1400" dirty="0" err="1">
                <a:latin typeface="+mj-lt"/>
              </a:rPr>
              <a:t>tüm</a:t>
            </a:r>
            <a:r>
              <a:rPr lang="en-US" sz="1400" dirty="0">
                <a:latin typeface="+mj-lt"/>
              </a:rPr>
              <a:t> </a:t>
            </a:r>
            <a:r>
              <a:rPr lang="en-US" sz="1400" dirty="0" err="1">
                <a:latin typeface="+mj-lt"/>
              </a:rPr>
              <a:t>departmanlarımıza</a:t>
            </a:r>
            <a:r>
              <a:rPr lang="en-US" sz="1400" dirty="0">
                <a:latin typeface="+mj-lt"/>
              </a:rPr>
              <a:t> </a:t>
            </a:r>
            <a:r>
              <a:rPr lang="en-US" sz="1400" dirty="0" err="1">
                <a:latin typeface="+mj-lt"/>
              </a:rPr>
              <a:t>yaymayı</a:t>
            </a:r>
            <a:r>
              <a:rPr lang="en-US" sz="1400" dirty="0">
                <a:latin typeface="+mj-lt"/>
              </a:rPr>
              <a:t>, </a:t>
            </a:r>
            <a:r>
              <a:rPr lang="en-US" sz="1400" dirty="0" err="1">
                <a:latin typeface="+mj-lt"/>
              </a:rPr>
              <a:t>gerektiğinde</a:t>
            </a:r>
            <a:r>
              <a:rPr lang="en-US" sz="1400" dirty="0">
                <a:latin typeface="+mj-lt"/>
              </a:rPr>
              <a:t> </a:t>
            </a:r>
            <a:r>
              <a:rPr lang="en-US" sz="1400" dirty="0" err="1">
                <a:latin typeface="+mj-lt"/>
              </a:rPr>
              <a:t>güncellemeyi</a:t>
            </a:r>
            <a:r>
              <a:rPr lang="en-US" sz="1400" dirty="0">
                <a:latin typeface="+mj-lt"/>
              </a:rPr>
              <a:t>, </a:t>
            </a:r>
            <a:r>
              <a:rPr lang="en-US" sz="1400" dirty="0" err="1">
                <a:latin typeface="+mj-lt"/>
              </a:rPr>
              <a:t>gözden</a:t>
            </a:r>
            <a:r>
              <a:rPr lang="en-US" sz="1400" dirty="0">
                <a:latin typeface="+mj-lt"/>
              </a:rPr>
              <a:t> </a:t>
            </a:r>
            <a:r>
              <a:rPr lang="en-US" sz="1400" dirty="0" err="1">
                <a:latin typeface="+mj-lt"/>
              </a:rPr>
              <a:t>geçirmeyi</a:t>
            </a:r>
            <a:r>
              <a:rPr lang="en-US" sz="1400" dirty="0">
                <a:latin typeface="+mj-lt"/>
              </a:rPr>
              <a:t> </a:t>
            </a:r>
            <a:r>
              <a:rPr lang="en-US" sz="1400" dirty="0" err="1">
                <a:latin typeface="+mj-lt"/>
              </a:rPr>
              <a:t>ve</a:t>
            </a:r>
            <a:r>
              <a:rPr lang="en-US" sz="1400" dirty="0">
                <a:latin typeface="+mj-lt"/>
              </a:rPr>
              <a:t> </a:t>
            </a:r>
            <a:r>
              <a:rPr lang="en-US" sz="1400" dirty="0" err="1">
                <a:latin typeface="+mj-lt"/>
              </a:rPr>
              <a:t>sürekli</a:t>
            </a:r>
            <a:r>
              <a:rPr lang="en-US" sz="1400" dirty="0">
                <a:latin typeface="+mj-lt"/>
              </a:rPr>
              <a:t> </a:t>
            </a:r>
            <a:r>
              <a:rPr lang="en-US" sz="1400" dirty="0" err="1">
                <a:latin typeface="+mj-lt"/>
              </a:rPr>
              <a:t>olarak</a:t>
            </a:r>
            <a:r>
              <a:rPr lang="en-US" sz="1400" dirty="0">
                <a:latin typeface="+mj-lt"/>
              </a:rPr>
              <a:t> </a:t>
            </a:r>
            <a:r>
              <a:rPr lang="en-US" sz="1400" dirty="0" err="1">
                <a:latin typeface="+mj-lt"/>
              </a:rPr>
              <a:t>iyileştirmeyi</a:t>
            </a:r>
            <a:r>
              <a:rPr lang="en-US" sz="1400" dirty="0">
                <a:latin typeface="+mj-lt"/>
              </a:rPr>
              <a:t> </a:t>
            </a:r>
            <a:r>
              <a:rPr lang="en-US" sz="1400" dirty="0" err="1">
                <a:latin typeface="+mj-lt"/>
              </a:rPr>
              <a:t>hedefleriz</a:t>
            </a:r>
            <a:r>
              <a:rPr lang="en-US" sz="1400" dirty="0">
                <a:latin typeface="+mj-lt"/>
              </a:rPr>
              <a:t>.</a:t>
            </a:r>
            <a:endParaRPr lang="tr-TR" sz="1400" dirty="0">
              <a:latin typeface="+mj-lt"/>
            </a:endParaRPr>
          </a:p>
          <a:p>
            <a:pPr marL="285750" lvl="0" indent="-285750">
              <a:buFont typeface="Wingdings" panose="05000000000000000000" pitchFamily="2" charset="2"/>
              <a:buChar char="v"/>
            </a:pPr>
            <a:r>
              <a:rPr lang="en-US" sz="1400" dirty="0" err="1">
                <a:latin typeface="+mj-lt"/>
              </a:rPr>
              <a:t>Enerji</a:t>
            </a:r>
            <a:r>
              <a:rPr lang="en-US" sz="1400" dirty="0">
                <a:latin typeface="+mj-lt"/>
              </a:rPr>
              <a:t> </a:t>
            </a:r>
            <a:r>
              <a:rPr lang="en-US" sz="1400" dirty="0" err="1">
                <a:latin typeface="+mj-lt"/>
              </a:rPr>
              <a:t>risklerini</a:t>
            </a:r>
            <a:r>
              <a:rPr lang="en-US" sz="1400" dirty="0">
                <a:latin typeface="+mj-lt"/>
              </a:rPr>
              <a:t> </a:t>
            </a:r>
            <a:r>
              <a:rPr lang="en-US" sz="1400" dirty="0" err="1">
                <a:latin typeface="+mj-lt"/>
              </a:rPr>
              <a:t>veya</a:t>
            </a:r>
            <a:r>
              <a:rPr lang="en-US" sz="1400" dirty="0">
                <a:latin typeface="+mj-lt"/>
              </a:rPr>
              <a:t> </a:t>
            </a:r>
            <a:r>
              <a:rPr lang="en-US" sz="1400" dirty="0" err="1">
                <a:latin typeface="+mj-lt"/>
              </a:rPr>
              <a:t>enerji</a:t>
            </a:r>
            <a:r>
              <a:rPr lang="en-US" sz="1400" dirty="0">
                <a:latin typeface="+mj-lt"/>
              </a:rPr>
              <a:t> </a:t>
            </a:r>
            <a:r>
              <a:rPr lang="en-US" sz="1400" dirty="0" err="1">
                <a:latin typeface="+mj-lt"/>
              </a:rPr>
              <a:t>kısıtı</a:t>
            </a:r>
            <a:r>
              <a:rPr lang="en-US" sz="1400" dirty="0">
                <a:latin typeface="+mj-lt"/>
              </a:rPr>
              <a:t> </a:t>
            </a:r>
            <a:r>
              <a:rPr lang="en-US" sz="1400" dirty="0" err="1">
                <a:latin typeface="+mj-lt"/>
              </a:rPr>
              <a:t>gibi</a:t>
            </a:r>
            <a:r>
              <a:rPr lang="en-US" sz="1400" dirty="0">
                <a:latin typeface="+mj-lt"/>
              </a:rPr>
              <a:t> </a:t>
            </a:r>
            <a:r>
              <a:rPr lang="en-US" sz="1400" dirty="0" err="1">
                <a:latin typeface="+mj-lt"/>
              </a:rPr>
              <a:t>doğabilecek</a:t>
            </a:r>
            <a:r>
              <a:rPr lang="en-US" sz="1400" dirty="0">
                <a:latin typeface="+mj-lt"/>
              </a:rPr>
              <a:t> </a:t>
            </a:r>
            <a:r>
              <a:rPr lang="en-US" sz="1400" dirty="0" err="1">
                <a:latin typeface="+mj-lt"/>
              </a:rPr>
              <a:t>acil</a:t>
            </a:r>
            <a:r>
              <a:rPr lang="en-US" sz="1400" dirty="0">
                <a:latin typeface="+mj-lt"/>
              </a:rPr>
              <a:t> </a:t>
            </a:r>
            <a:r>
              <a:rPr lang="en-US" sz="1400" dirty="0" err="1">
                <a:latin typeface="+mj-lt"/>
              </a:rPr>
              <a:t>durumları</a:t>
            </a:r>
            <a:r>
              <a:rPr lang="en-US" sz="1400" dirty="0">
                <a:latin typeface="+mj-lt"/>
              </a:rPr>
              <a:t> </a:t>
            </a:r>
            <a:r>
              <a:rPr lang="en-US" sz="1400" dirty="0" err="1">
                <a:latin typeface="+mj-lt"/>
              </a:rPr>
              <a:t>değerlendirir</a:t>
            </a:r>
            <a:r>
              <a:rPr lang="en-US" sz="1400" dirty="0">
                <a:latin typeface="+mj-lt"/>
              </a:rPr>
              <a:t>, </a:t>
            </a:r>
            <a:r>
              <a:rPr lang="en-US" sz="1400" dirty="0" err="1">
                <a:latin typeface="+mj-lt"/>
              </a:rPr>
              <a:t>alınabilecek</a:t>
            </a:r>
            <a:r>
              <a:rPr lang="en-US" sz="1400" dirty="0">
                <a:latin typeface="+mj-lt"/>
              </a:rPr>
              <a:t> </a:t>
            </a:r>
            <a:r>
              <a:rPr lang="en-US" sz="1400" dirty="0" err="1">
                <a:latin typeface="+mj-lt"/>
              </a:rPr>
              <a:t>önlemleri</a:t>
            </a:r>
            <a:r>
              <a:rPr lang="en-US" sz="1400" dirty="0">
                <a:latin typeface="+mj-lt"/>
              </a:rPr>
              <a:t> </a:t>
            </a:r>
            <a:r>
              <a:rPr lang="en-US" sz="1400" dirty="0" err="1">
                <a:latin typeface="+mj-lt"/>
              </a:rPr>
              <a:t>planlarız</a:t>
            </a:r>
            <a:r>
              <a:rPr lang="en-US" sz="1400" dirty="0">
                <a:latin typeface="+mj-lt"/>
              </a:rPr>
              <a:t>.</a:t>
            </a:r>
            <a:endParaRPr lang="tr-TR" sz="1400" dirty="0">
              <a:latin typeface="+mj-lt"/>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295" y="4518584"/>
            <a:ext cx="4419118" cy="2344848"/>
          </a:xfrm>
          <a:prstGeom prst="ellipse">
            <a:avLst/>
          </a:prstGeom>
          <a:ln>
            <a:noFill/>
          </a:ln>
          <a:effectLst>
            <a:softEdge rad="112500"/>
          </a:effectLst>
        </p:spPr>
      </p:pic>
    </p:spTree>
    <p:extLst>
      <p:ext uri="{BB962C8B-B14F-4D97-AF65-F5344CB8AC3E}">
        <p14:creationId xmlns:p14="http://schemas.microsoft.com/office/powerpoint/2010/main" val="231847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18155" y="240706"/>
            <a:ext cx="4968552" cy="64633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b="1" dirty="0">
                <a:solidFill>
                  <a:schemeClr val="tx2"/>
                </a:solidFill>
                <a:latin typeface="Arial Black" pitchFamily="34" charset="0"/>
              </a:rPr>
              <a:t>2024 ENERJİ  TÜKETİM VERİLERİMİZ</a:t>
            </a:r>
          </a:p>
          <a:p>
            <a:pPr algn="ctr"/>
            <a:endParaRPr lang="tr-TR" dirty="0">
              <a:latin typeface="Bodoni MT" panose="02070603080606020203"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122" y="876503"/>
            <a:ext cx="5544615" cy="27559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191" y="3933056"/>
            <a:ext cx="5544615" cy="27559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125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67744" y="260648"/>
            <a:ext cx="4824536" cy="36933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tr-TR" dirty="0">
              <a:latin typeface="Bodoni MT" panose="02070603080606020203" pitchFamily="18" charset="0"/>
            </a:endParaRPr>
          </a:p>
        </p:txBody>
      </p:sp>
      <p:sp>
        <p:nvSpPr>
          <p:cNvPr id="2" name="Dikdörtgen 1"/>
          <p:cNvSpPr/>
          <p:nvPr/>
        </p:nvSpPr>
        <p:spPr>
          <a:xfrm>
            <a:off x="323528" y="980728"/>
            <a:ext cx="6102424" cy="3816429"/>
          </a:xfrm>
          <a:prstGeom prst="rect">
            <a:avLst/>
          </a:prstGeom>
        </p:spPr>
        <p:txBody>
          <a:bodyPr wrap="square">
            <a:spAutoFit/>
          </a:bodyPr>
          <a:lstStyle/>
          <a:p>
            <a:r>
              <a:rPr lang="tr-TR" dirty="0">
                <a:solidFill>
                  <a:srgbClr val="002060"/>
                </a:solidFill>
                <a:latin typeface="Arial Black" pitchFamily="34" charset="0"/>
              </a:rPr>
              <a:t>SU TASARRUFU POLİTİKASI</a:t>
            </a:r>
          </a:p>
          <a:p>
            <a:endParaRPr lang="tr-TR" sz="1400" dirty="0">
              <a:latin typeface="+mj-lt"/>
            </a:endParaRPr>
          </a:p>
          <a:p>
            <a:r>
              <a:rPr lang="tr-TR" sz="1400" dirty="0">
                <a:latin typeface="+mj-lt"/>
              </a:rPr>
              <a:t>»  Hem doğaya karşı sorumluluklarımız hem de yasal yükümlülüklerimizi yerine getirmek üzere ulusal ve uluslararası standartları, yasa ve düzenlemeleri takip eder, su kullanımını azaltma ve su tüketim performansımızın sürekli iyileştirilmesini sağlayacak çalışmaları gönüllü olarak yürütür, çalışmalarımızın sonuçlarını takip ederiz.</a:t>
            </a:r>
          </a:p>
          <a:p>
            <a:r>
              <a:rPr lang="tr-TR" sz="1400" dirty="0">
                <a:latin typeface="+mj-lt"/>
              </a:rPr>
              <a:t>»  Hedefler koyar, çalışanlarımızın da katılımını sağlamak amacıyla eğitim programlarımızda su tasarrufuna yer veririz.</a:t>
            </a:r>
          </a:p>
          <a:p>
            <a:r>
              <a:rPr lang="tr-TR" sz="1400" dirty="0">
                <a:latin typeface="+mj-lt"/>
              </a:rPr>
              <a:t>»  Tüm paydaşlarımızla su tasarrufu konusunda ortak amaçlar ve sonuçlar yaratmak üzere iş birliği yapmayı önemseriz. Bu konularda misafirlerimiz, çalışanlarımız, ziyaretçilerimiz ve tüm iş ortaklarımız ile birlikte farkındalık ve bilinç seviyesine ulaşılması adına etkileşimimizi sürdürmeye çalışırız.</a:t>
            </a:r>
          </a:p>
          <a:p>
            <a:r>
              <a:rPr lang="tr-TR" sz="1400" dirty="0">
                <a:latin typeface="+mj-lt"/>
              </a:rPr>
              <a:t>» Su tasarrufuna uygun ürün, ekipman, teçhizat ve teknoloji alternatiflerini araştırıp bulmaya, satın almaya ve kullanmaya çalışırız.</a:t>
            </a:r>
          </a:p>
          <a:p>
            <a:r>
              <a:rPr lang="tr-TR" sz="1400" dirty="0">
                <a:latin typeface="+mj-lt"/>
              </a:rPr>
              <a:t>»  Su tüketimleri düzenli olarak takip eder ve politikanın etkinliği değerlendirilmeye önem veririz.</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221088"/>
            <a:ext cx="3816275" cy="210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66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67744" y="260648"/>
            <a:ext cx="4824536" cy="36933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tr-TR" dirty="0">
              <a:latin typeface="Bodoni MT" panose="02070603080606020203" pitchFamily="18" charset="0"/>
            </a:endParaRPr>
          </a:p>
        </p:txBody>
      </p:sp>
      <p:sp>
        <p:nvSpPr>
          <p:cNvPr id="3" name="Dikdörtgen 2"/>
          <p:cNvSpPr/>
          <p:nvPr/>
        </p:nvSpPr>
        <p:spPr>
          <a:xfrm>
            <a:off x="2627784" y="980728"/>
            <a:ext cx="4262705" cy="369332"/>
          </a:xfrm>
          <a:prstGeom prst="rect">
            <a:avLst/>
          </a:prstGeom>
        </p:spPr>
        <p:txBody>
          <a:bodyPr wrap="none">
            <a:spAutoFit/>
          </a:bodyPr>
          <a:lstStyle/>
          <a:p>
            <a:r>
              <a:rPr lang="tr-TR" dirty="0">
                <a:solidFill>
                  <a:srgbClr val="002060"/>
                </a:solidFill>
                <a:latin typeface="Arial Black" pitchFamily="34" charset="0"/>
              </a:rPr>
              <a:t>2024 SU TÜKETİM VERİLERİMİZ</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884363"/>
            <a:ext cx="5544615" cy="27495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456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980729"/>
            <a:ext cx="8640960" cy="390876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tr-TR" b="1" dirty="0">
              <a:solidFill>
                <a:srgbClr val="002060"/>
              </a:solidFill>
              <a:latin typeface="Bodoni MT" panose="02070603080606020203" pitchFamily="18" charset="0"/>
            </a:endParaRPr>
          </a:p>
          <a:p>
            <a:pPr algn="ctr"/>
            <a:r>
              <a:rPr lang="en-US" b="1" dirty="0">
                <a:solidFill>
                  <a:srgbClr val="FF0066"/>
                </a:solidFill>
                <a:latin typeface="Arial Black" pitchFamily="34" charset="0"/>
              </a:rPr>
              <a:t>KADIN HAKLARI VE C</a:t>
            </a:r>
            <a:r>
              <a:rPr lang="tr-TR" b="1" dirty="0">
                <a:solidFill>
                  <a:srgbClr val="FF0066"/>
                </a:solidFill>
                <a:latin typeface="Arial Black" pitchFamily="34" charset="0"/>
              </a:rPr>
              <a:t>İNSİ</a:t>
            </a:r>
            <a:r>
              <a:rPr lang="en-US" b="1" dirty="0">
                <a:solidFill>
                  <a:srgbClr val="FF0066"/>
                </a:solidFill>
                <a:latin typeface="Arial Black" pitchFamily="34" charset="0"/>
              </a:rPr>
              <a:t>YET EŞ</a:t>
            </a:r>
            <a:r>
              <a:rPr lang="tr-TR" b="1" dirty="0">
                <a:solidFill>
                  <a:srgbClr val="FF0066"/>
                </a:solidFill>
                <a:latin typeface="Arial Black" pitchFamily="34" charset="0"/>
              </a:rPr>
              <a:t>i</a:t>
            </a:r>
            <a:r>
              <a:rPr lang="en-US" b="1" dirty="0">
                <a:solidFill>
                  <a:srgbClr val="FF0066"/>
                </a:solidFill>
                <a:latin typeface="Arial Black" pitchFamily="34" charset="0"/>
              </a:rPr>
              <a:t>TL</a:t>
            </a:r>
            <a:r>
              <a:rPr lang="tr-TR" b="1" dirty="0">
                <a:solidFill>
                  <a:srgbClr val="FF0066"/>
                </a:solidFill>
                <a:latin typeface="Arial Black" pitchFamily="34" charset="0"/>
              </a:rPr>
              <a:t>İĞİ</a:t>
            </a:r>
            <a:r>
              <a:rPr lang="en-US" b="1" dirty="0">
                <a:solidFill>
                  <a:srgbClr val="FF0066"/>
                </a:solidFill>
                <a:latin typeface="Arial Black" pitchFamily="34" charset="0"/>
              </a:rPr>
              <a:t>  POLİTİKASI</a:t>
            </a:r>
            <a:endParaRPr lang="tr-TR" b="1" dirty="0">
              <a:solidFill>
                <a:srgbClr val="FF0066"/>
              </a:solidFill>
              <a:latin typeface="Arial Black" pitchFamily="34" charset="0"/>
            </a:endParaRPr>
          </a:p>
          <a:p>
            <a:pPr algn="ctr"/>
            <a:endParaRPr lang="tr-TR" dirty="0">
              <a:solidFill>
                <a:schemeClr val="tx2"/>
              </a:solidFill>
              <a:latin typeface="+mj-lt"/>
            </a:endParaRPr>
          </a:p>
          <a:p>
            <a:pPr marL="285750" indent="-285750">
              <a:buFont typeface="Wingdings" panose="05000000000000000000" pitchFamily="2" charset="2"/>
              <a:buChar char="v"/>
            </a:pPr>
            <a:r>
              <a:rPr lang="en-US" sz="1600" dirty="0" err="1">
                <a:latin typeface="+mj-lt"/>
              </a:rPr>
              <a:t>İşletmemizde</a:t>
            </a:r>
            <a:r>
              <a:rPr lang="en-US" sz="1600" dirty="0">
                <a:latin typeface="+mj-lt"/>
              </a:rPr>
              <a:t> </a:t>
            </a:r>
            <a:r>
              <a:rPr lang="en-US" sz="1600" dirty="0" err="1">
                <a:latin typeface="+mj-lt"/>
              </a:rPr>
              <a:t>cinsiyet</a:t>
            </a:r>
            <a:r>
              <a:rPr lang="en-US" sz="1600" dirty="0">
                <a:latin typeface="+mj-lt"/>
              </a:rPr>
              <a:t> </a:t>
            </a:r>
            <a:r>
              <a:rPr lang="en-US" sz="1600" dirty="0" err="1">
                <a:latin typeface="+mj-lt"/>
              </a:rPr>
              <a:t>eşitliğine</a:t>
            </a:r>
            <a:r>
              <a:rPr lang="en-US" sz="1600" dirty="0">
                <a:latin typeface="+mj-lt"/>
              </a:rPr>
              <a:t> </a:t>
            </a:r>
            <a:r>
              <a:rPr lang="en-US" sz="1600" dirty="0" err="1">
                <a:latin typeface="+mj-lt"/>
              </a:rPr>
              <a:t>önem</a:t>
            </a:r>
            <a:r>
              <a:rPr lang="en-US" sz="1600" dirty="0">
                <a:latin typeface="+mj-lt"/>
              </a:rPr>
              <a:t> </a:t>
            </a:r>
            <a:r>
              <a:rPr lang="en-US" sz="1600" dirty="0" err="1">
                <a:latin typeface="+mj-lt"/>
              </a:rPr>
              <a:t>veririz</a:t>
            </a:r>
            <a:r>
              <a:rPr lang="en-US" sz="1600" dirty="0">
                <a:latin typeface="+mj-lt"/>
              </a:rPr>
              <a:t>. </a:t>
            </a:r>
            <a:endParaRPr lang="tr-TR" sz="1600" dirty="0">
              <a:latin typeface="+mj-lt"/>
            </a:endParaRPr>
          </a:p>
          <a:p>
            <a:pPr marL="285750" lvl="0" indent="-285750">
              <a:buFont typeface="Wingdings" panose="05000000000000000000" pitchFamily="2" charset="2"/>
              <a:buChar char="v"/>
            </a:pPr>
            <a:r>
              <a:rPr lang="en-US" sz="1600" dirty="0" err="1">
                <a:latin typeface="+mj-lt"/>
              </a:rPr>
              <a:t>Cinsiyett</a:t>
            </a:r>
            <a:r>
              <a:rPr lang="en-US" sz="1600" dirty="0">
                <a:latin typeface="+mj-lt"/>
              </a:rPr>
              <a:t> </a:t>
            </a:r>
            <a:r>
              <a:rPr lang="en-US" sz="1600" dirty="0" err="1">
                <a:latin typeface="+mj-lt"/>
              </a:rPr>
              <a:t>farkı</a:t>
            </a:r>
            <a:r>
              <a:rPr lang="en-US" sz="1600" dirty="0">
                <a:latin typeface="+mj-lt"/>
              </a:rPr>
              <a:t> </a:t>
            </a:r>
            <a:r>
              <a:rPr lang="en-US" sz="1600" dirty="0" err="1">
                <a:latin typeface="+mj-lt"/>
              </a:rPr>
              <a:t>gözetmeksizin</a:t>
            </a:r>
            <a:r>
              <a:rPr lang="en-US" sz="1600" dirty="0">
                <a:latin typeface="+mj-lt"/>
              </a:rPr>
              <a:t> </a:t>
            </a:r>
            <a:r>
              <a:rPr lang="en-US" sz="1600" dirty="0" err="1">
                <a:latin typeface="+mj-lt"/>
              </a:rPr>
              <a:t>tüm</a:t>
            </a:r>
            <a:r>
              <a:rPr lang="en-US" sz="1600" dirty="0">
                <a:latin typeface="+mj-lt"/>
              </a:rPr>
              <a:t> </a:t>
            </a:r>
            <a:r>
              <a:rPr lang="en-US" sz="1600" dirty="0" err="1">
                <a:latin typeface="+mj-lt"/>
              </a:rPr>
              <a:t>çalışanlarımızın</a:t>
            </a:r>
            <a:r>
              <a:rPr lang="en-US" sz="1600" dirty="0">
                <a:latin typeface="+mj-lt"/>
              </a:rPr>
              <a:t> </a:t>
            </a:r>
            <a:r>
              <a:rPr lang="en-US" sz="1600" dirty="0" err="1">
                <a:latin typeface="+mj-lt"/>
              </a:rPr>
              <a:t>sağlık</a:t>
            </a:r>
            <a:r>
              <a:rPr lang="en-US" sz="1600" dirty="0">
                <a:latin typeface="+mj-lt"/>
              </a:rPr>
              <a:t>, </a:t>
            </a:r>
            <a:r>
              <a:rPr lang="en-US" sz="1600" dirty="0" err="1">
                <a:latin typeface="+mj-lt"/>
              </a:rPr>
              <a:t>güvenlik</a:t>
            </a:r>
            <a:r>
              <a:rPr lang="en-US" sz="1600" dirty="0">
                <a:latin typeface="+mj-lt"/>
              </a:rPr>
              <a:t> </a:t>
            </a:r>
            <a:r>
              <a:rPr lang="en-US" sz="1600" dirty="0" err="1">
                <a:latin typeface="+mj-lt"/>
              </a:rPr>
              <a:t>ve</a:t>
            </a:r>
            <a:r>
              <a:rPr lang="en-US" sz="1600" dirty="0">
                <a:latin typeface="+mj-lt"/>
              </a:rPr>
              <a:t> </a:t>
            </a:r>
            <a:r>
              <a:rPr lang="en-US" sz="1600" dirty="0" err="1">
                <a:latin typeface="+mj-lt"/>
              </a:rPr>
              <a:t>refahlarını</a:t>
            </a:r>
            <a:r>
              <a:rPr lang="en-US" sz="1600" dirty="0">
                <a:latin typeface="+mj-lt"/>
              </a:rPr>
              <a:t> </a:t>
            </a:r>
            <a:r>
              <a:rPr lang="en-US" sz="1600" dirty="0" err="1">
                <a:latin typeface="+mj-lt"/>
              </a:rPr>
              <a:t>sağlarız</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Kadınların</a:t>
            </a:r>
            <a:r>
              <a:rPr lang="en-US" sz="1600" dirty="0">
                <a:latin typeface="+mj-lt"/>
              </a:rPr>
              <a:t> </a:t>
            </a:r>
            <a:r>
              <a:rPr lang="en-US" sz="1600" dirty="0" err="1">
                <a:latin typeface="+mj-lt"/>
              </a:rPr>
              <a:t>iş</a:t>
            </a:r>
            <a:r>
              <a:rPr lang="en-US" sz="1600" dirty="0">
                <a:latin typeface="+mj-lt"/>
              </a:rPr>
              <a:t> </a:t>
            </a:r>
            <a:r>
              <a:rPr lang="en-US" sz="1600" dirty="0" err="1">
                <a:latin typeface="+mj-lt"/>
              </a:rPr>
              <a:t>gücüne</a:t>
            </a:r>
            <a:r>
              <a:rPr lang="en-US" sz="1600" dirty="0">
                <a:latin typeface="+mj-lt"/>
              </a:rPr>
              <a:t> </a:t>
            </a:r>
            <a:r>
              <a:rPr lang="en-US" sz="1600" dirty="0" err="1">
                <a:latin typeface="+mj-lt"/>
              </a:rPr>
              <a:t>katılımını</a:t>
            </a:r>
            <a:r>
              <a:rPr lang="en-US" sz="1600" dirty="0">
                <a:latin typeface="+mj-lt"/>
              </a:rPr>
              <a:t> </a:t>
            </a:r>
            <a:r>
              <a:rPr lang="en-US" sz="1600" dirty="0" err="1">
                <a:latin typeface="+mj-lt"/>
              </a:rPr>
              <a:t>tüm</a:t>
            </a:r>
            <a:r>
              <a:rPr lang="en-US" sz="1600" dirty="0">
                <a:latin typeface="+mj-lt"/>
              </a:rPr>
              <a:t> </a:t>
            </a:r>
            <a:r>
              <a:rPr lang="en-US" sz="1600" dirty="0" err="1">
                <a:latin typeface="+mj-lt"/>
              </a:rPr>
              <a:t>departmanlarımızda</a:t>
            </a:r>
            <a:r>
              <a:rPr lang="en-US" sz="1600" dirty="0">
                <a:latin typeface="+mj-lt"/>
              </a:rPr>
              <a:t> </a:t>
            </a:r>
            <a:r>
              <a:rPr lang="en-US" sz="1600" dirty="0" err="1">
                <a:latin typeface="+mj-lt"/>
              </a:rPr>
              <a:t>destekler</a:t>
            </a:r>
            <a:r>
              <a:rPr lang="en-US" sz="1600" dirty="0">
                <a:latin typeface="+mj-lt"/>
              </a:rPr>
              <a:t>, </a:t>
            </a:r>
            <a:r>
              <a:rPr lang="en-US" sz="1600" dirty="0" err="1">
                <a:latin typeface="+mj-lt"/>
              </a:rPr>
              <a:t>eşit</a:t>
            </a:r>
            <a:r>
              <a:rPr lang="en-US" sz="1600" dirty="0">
                <a:latin typeface="+mj-lt"/>
              </a:rPr>
              <a:t> </a:t>
            </a:r>
            <a:r>
              <a:rPr lang="en-US" sz="1600" dirty="0" err="1">
                <a:latin typeface="+mj-lt"/>
              </a:rPr>
              <a:t>fırsatlar</a:t>
            </a:r>
            <a:r>
              <a:rPr lang="en-US" sz="1600" dirty="0">
                <a:latin typeface="+mj-lt"/>
              </a:rPr>
              <a:t> </a:t>
            </a:r>
            <a:r>
              <a:rPr lang="en-US" sz="1600" dirty="0" err="1">
                <a:latin typeface="+mj-lt"/>
              </a:rPr>
              <a:t>sunarız</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Cinsiyet</a:t>
            </a:r>
            <a:r>
              <a:rPr lang="en-US" sz="1600" dirty="0">
                <a:latin typeface="+mj-lt"/>
              </a:rPr>
              <a:t> </a:t>
            </a:r>
            <a:r>
              <a:rPr lang="en-US" sz="1600" dirty="0" err="1">
                <a:latin typeface="+mj-lt"/>
              </a:rPr>
              <a:t>ayrımı</a:t>
            </a:r>
            <a:r>
              <a:rPr lang="en-US" sz="1600" dirty="0">
                <a:latin typeface="+mj-lt"/>
              </a:rPr>
              <a:t> </a:t>
            </a:r>
            <a:r>
              <a:rPr lang="en-US" sz="1600" dirty="0" err="1">
                <a:latin typeface="+mj-lt"/>
              </a:rPr>
              <a:t>yapmadan</a:t>
            </a:r>
            <a:r>
              <a:rPr lang="en-US" sz="1600" dirty="0">
                <a:latin typeface="+mj-lt"/>
              </a:rPr>
              <a:t> «</a:t>
            </a:r>
            <a:r>
              <a:rPr lang="en-US" sz="1600" dirty="0" err="1">
                <a:latin typeface="+mj-lt"/>
              </a:rPr>
              <a:t>eşit</a:t>
            </a:r>
            <a:r>
              <a:rPr lang="en-US" sz="1600" dirty="0">
                <a:latin typeface="+mj-lt"/>
              </a:rPr>
              <a:t> </a:t>
            </a:r>
            <a:r>
              <a:rPr lang="en-US" sz="1600" dirty="0" err="1">
                <a:latin typeface="+mj-lt"/>
              </a:rPr>
              <a:t>işe</a:t>
            </a:r>
            <a:r>
              <a:rPr lang="en-US" sz="1600" dirty="0">
                <a:latin typeface="+mj-lt"/>
              </a:rPr>
              <a:t> </a:t>
            </a:r>
            <a:r>
              <a:rPr lang="en-US" sz="1600" dirty="0" err="1">
                <a:latin typeface="+mj-lt"/>
              </a:rPr>
              <a:t>eşit</a:t>
            </a:r>
            <a:r>
              <a:rPr lang="en-US" sz="1600" dirty="0">
                <a:latin typeface="+mj-lt"/>
              </a:rPr>
              <a:t> </a:t>
            </a:r>
            <a:r>
              <a:rPr lang="en-US" sz="1600" dirty="0" err="1">
                <a:latin typeface="+mj-lt"/>
              </a:rPr>
              <a:t>ücret</a:t>
            </a:r>
            <a:r>
              <a:rPr lang="en-US" sz="1600" dirty="0">
                <a:latin typeface="+mj-lt"/>
              </a:rPr>
              <a:t>» </a:t>
            </a:r>
            <a:r>
              <a:rPr lang="en-US" sz="1600" dirty="0" err="1">
                <a:latin typeface="+mj-lt"/>
              </a:rPr>
              <a:t>politikası</a:t>
            </a:r>
            <a:r>
              <a:rPr lang="en-US" sz="1600" dirty="0">
                <a:latin typeface="+mj-lt"/>
              </a:rPr>
              <a:t> </a:t>
            </a:r>
            <a:r>
              <a:rPr lang="en-US" sz="1600" dirty="0" err="1">
                <a:latin typeface="+mj-lt"/>
              </a:rPr>
              <a:t>ile</a:t>
            </a:r>
            <a:r>
              <a:rPr lang="en-US" sz="1600" dirty="0">
                <a:latin typeface="+mj-lt"/>
              </a:rPr>
              <a:t> </a:t>
            </a:r>
            <a:r>
              <a:rPr lang="en-US" sz="1600" dirty="0" err="1">
                <a:latin typeface="+mj-lt"/>
              </a:rPr>
              <a:t>hareket</a:t>
            </a:r>
            <a:r>
              <a:rPr lang="en-US" sz="1600" dirty="0">
                <a:latin typeface="+mj-lt"/>
              </a:rPr>
              <a:t> </a:t>
            </a:r>
            <a:r>
              <a:rPr lang="en-US" sz="1600" dirty="0" err="1">
                <a:latin typeface="+mj-lt"/>
              </a:rPr>
              <a:t>ederiz</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Eşitlik</a:t>
            </a:r>
            <a:r>
              <a:rPr lang="en-US" sz="1600" dirty="0">
                <a:latin typeface="+mj-lt"/>
              </a:rPr>
              <a:t> </a:t>
            </a:r>
            <a:r>
              <a:rPr lang="en-US" sz="1600" dirty="0" err="1">
                <a:latin typeface="+mj-lt"/>
              </a:rPr>
              <a:t>ilkesi</a:t>
            </a:r>
            <a:r>
              <a:rPr lang="en-US" sz="1600" dirty="0">
                <a:latin typeface="+mj-lt"/>
              </a:rPr>
              <a:t> </a:t>
            </a:r>
            <a:r>
              <a:rPr lang="en-US" sz="1600" dirty="0" err="1">
                <a:latin typeface="+mj-lt"/>
              </a:rPr>
              <a:t>gözetilerek</a:t>
            </a:r>
            <a:r>
              <a:rPr lang="en-US" sz="1600" dirty="0">
                <a:latin typeface="+mj-lt"/>
              </a:rPr>
              <a:t> </a:t>
            </a:r>
            <a:r>
              <a:rPr lang="en-US" sz="1600" dirty="0" err="1">
                <a:latin typeface="+mj-lt"/>
              </a:rPr>
              <a:t>görev</a:t>
            </a:r>
            <a:r>
              <a:rPr lang="en-US" sz="1600" dirty="0">
                <a:latin typeface="+mj-lt"/>
              </a:rPr>
              <a:t> </a:t>
            </a:r>
            <a:r>
              <a:rPr lang="en-US" sz="1600" dirty="0" err="1">
                <a:latin typeface="+mj-lt"/>
              </a:rPr>
              <a:t>dağılımı</a:t>
            </a:r>
            <a:r>
              <a:rPr lang="en-US" sz="1600" dirty="0">
                <a:latin typeface="+mj-lt"/>
              </a:rPr>
              <a:t> </a:t>
            </a:r>
            <a:r>
              <a:rPr lang="en-US" sz="1600" dirty="0" err="1">
                <a:latin typeface="+mj-lt"/>
              </a:rPr>
              <a:t>yaparız</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Kariyer</a:t>
            </a:r>
            <a:r>
              <a:rPr lang="en-US" sz="1600" dirty="0">
                <a:latin typeface="+mj-lt"/>
              </a:rPr>
              <a:t> </a:t>
            </a:r>
            <a:r>
              <a:rPr lang="en-US" sz="1600" dirty="0" err="1">
                <a:latin typeface="+mj-lt"/>
              </a:rPr>
              <a:t>fırsatlarından</a:t>
            </a:r>
            <a:r>
              <a:rPr lang="en-US" sz="1600" dirty="0">
                <a:latin typeface="+mj-lt"/>
              </a:rPr>
              <a:t> </a:t>
            </a:r>
            <a:r>
              <a:rPr lang="en-US" sz="1600" dirty="0" err="1">
                <a:latin typeface="+mj-lt"/>
              </a:rPr>
              <a:t>eşit</a:t>
            </a:r>
            <a:r>
              <a:rPr lang="en-US" sz="1600" dirty="0">
                <a:latin typeface="+mj-lt"/>
              </a:rPr>
              <a:t> </a:t>
            </a:r>
            <a:r>
              <a:rPr lang="en-US" sz="1600" dirty="0" err="1">
                <a:latin typeface="+mj-lt"/>
              </a:rPr>
              <a:t>düzeyde</a:t>
            </a:r>
            <a:r>
              <a:rPr lang="en-US" sz="1600" dirty="0">
                <a:latin typeface="+mj-lt"/>
              </a:rPr>
              <a:t> </a:t>
            </a:r>
            <a:r>
              <a:rPr lang="en-US" sz="1600" dirty="0" err="1">
                <a:latin typeface="+mj-lt"/>
              </a:rPr>
              <a:t>faydalanılması</a:t>
            </a:r>
            <a:r>
              <a:rPr lang="en-US" sz="1600" dirty="0">
                <a:latin typeface="+mj-lt"/>
              </a:rPr>
              <a:t> </a:t>
            </a:r>
            <a:r>
              <a:rPr lang="en-US" sz="1600" dirty="0" err="1">
                <a:latin typeface="+mj-lt"/>
              </a:rPr>
              <a:t>için</a:t>
            </a:r>
            <a:r>
              <a:rPr lang="en-US" sz="1600" dirty="0">
                <a:latin typeface="+mj-lt"/>
              </a:rPr>
              <a:t> </a:t>
            </a:r>
            <a:r>
              <a:rPr lang="en-US" sz="1600" dirty="0" err="1">
                <a:latin typeface="+mj-lt"/>
              </a:rPr>
              <a:t>gerekli</a:t>
            </a:r>
            <a:r>
              <a:rPr lang="en-US" sz="1600" dirty="0">
                <a:latin typeface="+mj-lt"/>
              </a:rPr>
              <a:t> </a:t>
            </a:r>
            <a:r>
              <a:rPr lang="en-US" sz="1600" dirty="0" err="1">
                <a:latin typeface="+mj-lt"/>
              </a:rPr>
              <a:t>ortamı</a:t>
            </a:r>
            <a:r>
              <a:rPr lang="en-US" sz="1600" dirty="0">
                <a:latin typeface="+mj-lt"/>
              </a:rPr>
              <a:t> </a:t>
            </a:r>
            <a:r>
              <a:rPr lang="en-US" sz="1600" dirty="0" err="1">
                <a:latin typeface="+mj-lt"/>
              </a:rPr>
              <a:t>sağlarız</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Eğitim</a:t>
            </a:r>
            <a:r>
              <a:rPr lang="en-US" sz="1600" dirty="0">
                <a:latin typeface="+mj-lt"/>
              </a:rPr>
              <a:t> </a:t>
            </a:r>
            <a:r>
              <a:rPr lang="en-US" sz="1600" dirty="0" err="1">
                <a:latin typeface="+mj-lt"/>
              </a:rPr>
              <a:t>politikaları</a:t>
            </a:r>
            <a:r>
              <a:rPr lang="en-US" sz="1600" dirty="0">
                <a:latin typeface="+mj-lt"/>
              </a:rPr>
              <a:t> </a:t>
            </a:r>
            <a:r>
              <a:rPr lang="en-US" sz="1600" dirty="0" err="1">
                <a:latin typeface="+mj-lt"/>
              </a:rPr>
              <a:t>oluşturur</a:t>
            </a:r>
            <a:r>
              <a:rPr lang="en-US" sz="1600" dirty="0">
                <a:latin typeface="+mj-lt"/>
              </a:rPr>
              <a:t>, </a:t>
            </a:r>
            <a:r>
              <a:rPr lang="en-US" sz="1600" dirty="0" err="1">
                <a:latin typeface="+mj-lt"/>
              </a:rPr>
              <a:t>kadınların</a:t>
            </a:r>
            <a:r>
              <a:rPr lang="en-US" sz="1600" dirty="0">
                <a:latin typeface="+mj-lt"/>
              </a:rPr>
              <a:t> </a:t>
            </a:r>
            <a:r>
              <a:rPr lang="en-US" sz="1600" dirty="0" err="1">
                <a:latin typeface="+mj-lt"/>
              </a:rPr>
              <a:t>katılımına</a:t>
            </a:r>
            <a:r>
              <a:rPr lang="en-US" sz="1600" dirty="0">
                <a:latin typeface="+mj-lt"/>
              </a:rPr>
              <a:t> </a:t>
            </a:r>
            <a:r>
              <a:rPr lang="en-US" sz="1600" dirty="0" err="1">
                <a:latin typeface="+mj-lt"/>
              </a:rPr>
              <a:t>ve</a:t>
            </a:r>
            <a:r>
              <a:rPr lang="en-US" sz="1600" dirty="0">
                <a:latin typeface="+mj-lt"/>
              </a:rPr>
              <a:t> </a:t>
            </a:r>
            <a:r>
              <a:rPr lang="en-US" sz="1600" dirty="0" err="1">
                <a:latin typeface="+mj-lt"/>
              </a:rPr>
              <a:t>farkındalığın</a:t>
            </a:r>
            <a:r>
              <a:rPr lang="en-US" sz="1600" dirty="0">
                <a:latin typeface="+mj-lt"/>
              </a:rPr>
              <a:t> </a:t>
            </a:r>
            <a:r>
              <a:rPr lang="en-US" sz="1600" dirty="0" err="1">
                <a:latin typeface="+mj-lt"/>
              </a:rPr>
              <a:t>artmasına</a:t>
            </a:r>
            <a:r>
              <a:rPr lang="en-US" sz="1600" dirty="0">
                <a:latin typeface="+mj-lt"/>
              </a:rPr>
              <a:t> </a:t>
            </a:r>
            <a:r>
              <a:rPr lang="en-US" sz="1600" dirty="0" err="1">
                <a:latin typeface="+mj-lt"/>
              </a:rPr>
              <a:t>destek</a:t>
            </a:r>
            <a:r>
              <a:rPr lang="en-US" sz="1600" dirty="0">
                <a:latin typeface="+mj-lt"/>
              </a:rPr>
              <a:t> </a:t>
            </a:r>
            <a:r>
              <a:rPr lang="en-US" sz="1600" dirty="0" err="1">
                <a:latin typeface="+mj-lt"/>
              </a:rPr>
              <a:t>oluruz</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İş-aile</a:t>
            </a:r>
            <a:r>
              <a:rPr lang="en-US" sz="1600" dirty="0">
                <a:latin typeface="+mj-lt"/>
              </a:rPr>
              <a:t> </a:t>
            </a:r>
            <a:r>
              <a:rPr lang="en-US" sz="1600" dirty="0" err="1">
                <a:latin typeface="+mj-lt"/>
              </a:rPr>
              <a:t>yaşam</a:t>
            </a:r>
            <a:r>
              <a:rPr lang="en-US" sz="1600" dirty="0">
                <a:latin typeface="+mj-lt"/>
              </a:rPr>
              <a:t> </a:t>
            </a:r>
            <a:r>
              <a:rPr lang="en-US" sz="1600" dirty="0" err="1">
                <a:latin typeface="+mj-lt"/>
              </a:rPr>
              <a:t>dengesini</a:t>
            </a:r>
            <a:r>
              <a:rPr lang="en-US" sz="1600" dirty="0">
                <a:latin typeface="+mj-lt"/>
              </a:rPr>
              <a:t> </a:t>
            </a:r>
            <a:r>
              <a:rPr lang="en-US" sz="1600" dirty="0" err="1">
                <a:latin typeface="+mj-lt"/>
              </a:rPr>
              <a:t>koruyan</a:t>
            </a:r>
            <a:r>
              <a:rPr lang="en-US" sz="1600" dirty="0">
                <a:latin typeface="+mj-lt"/>
              </a:rPr>
              <a:t> </a:t>
            </a:r>
            <a:r>
              <a:rPr lang="en-US" sz="1600" dirty="0" err="1">
                <a:latin typeface="+mj-lt"/>
              </a:rPr>
              <a:t>çalışma</a:t>
            </a:r>
            <a:r>
              <a:rPr lang="en-US" sz="1600" dirty="0">
                <a:latin typeface="+mj-lt"/>
              </a:rPr>
              <a:t> </a:t>
            </a:r>
            <a:r>
              <a:rPr lang="en-US" sz="1600" dirty="0" err="1">
                <a:latin typeface="+mj-lt"/>
              </a:rPr>
              <a:t>ortamı</a:t>
            </a:r>
            <a:r>
              <a:rPr lang="en-US" sz="1600" dirty="0">
                <a:latin typeface="+mj-lt"/>
              </a:rPr>
              <a:t> </a:t>
            </a:r>
            <a:r>
              <a:rPr lang="en-US" sz="1600" dirty="0" err="1">
                <a:latin typeface="+mj-lt"/>
              </a:rPr>
              <a:t>ve</a:t>
            </a:r>
            <a:r>
              <a:rPr lang="en-US" sz="1600" dirty="0">
                <a:latin typeface="+mj-lt"/>
              </a:rPr>
              <a:t> </a:t>
            </a:r>
            <a:r>
              <a:rPr lang="en-US" sz="1600" dirty="0" err="1">
                <a:latin typeface="+mj-lt"/>
              </a:rPr>
              <a:t>uygulamalarını</a:t>
            </a:r>
            <a:r>
              <a:rPr lang="en-US" sz="1600" dirty="0">
                <a:latin typeface="+mj-lt"/>
              </a:rPr>
              <a:t> </a:t>
            </a:r>
            <a:r>
              <a:rPr lang="en-US" sz="1600" dirty="0" err="1">
                <a:latin typeface="+mj-lt"/>
              </a:rPr>
              <a:t>oluştururuz</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Kadınların</a:t>
            </a:r>
            <a:r>
              <a:rPr lang="en-US" sz="1600" dirty="0">
                <a:latin typeface="+mj-lt"/>
              </a:rPr>
              <a:t> </a:t>
            </a:r>
            <a:r>
              <a:rPr lang="en-US" sz="1600" dirty="0" err="1">
                <a:latin typeface="+mj-lt"/>
              </a:rPr>
              <a:t>şirket</a:t>
            </a:r>
            <a:r>
              <a:rPr lang="en-US" sz="1600" dirty="0">
                <a:latin typeface="+mj-lt"/>
              </a:rPr>
              <a:t> </a:t>
            </a:r>
            <a:r>
              <a:rPr lang="en-US" sz="1600" dirty="0" err="1">
                <a:latin typeface="+mj-lt"/>
              </a:rPr>
              <a:t>yönetiminde</a:t>
            </a:r>
            <a:r>
              <a:rPr lang="en-US" sz="1600" dirty="0">
                <a:latin typeface="+mj-lt"/>
              </a:rPr>
              <a:t> </a:t>
            </a:r>
            <a:r>
              <a:rPr lang="en-US" sz="1600" dirty="0" err="1">
                <a:latin typeface="+mj-lt"/>
              </a:rPr>
              <a:t>olmaları</a:t>
            </a:r>
            <a:r>
              <a:rPr lang="en-US" sz="1600" dirty="0">
                <a:latin typeface="+mj-lt"/>
              </a:rPr>
              <a:t> </a:t>
            </a:r>
            <a:r>
              <a:rPr lang="en-US" sz="1600" dirty="0" err="1">
                <a:latin typeface="+mj-lt"/>
              </a:rPr>
              <a:t>için</a:t>
            </a:r>
            <a:r>
              <a:rPr lang="en-US" sz="1600" dirty="0">
                <a:latin typeface="+mj-lt"/>
              </a:rPr>
              <a:t> </a:t>
            </a:r>
            <a:r>
              <a:rPr lang="en-US" sz="1600" dirty="0" err="1">
                <a:latin typeface="+mj-lt"/>
              </a:rPr>
              <a:t>destek</a:t>
            </a:r>
            <a:r>
              <a:rPr lang="en-US" sz="1600" dirty="0">
                <a:latin typeface="+mj-lt"/>
              </a:rPr>
              <a:t> </a:t>
            </a:r>
            <a:r>
              <a:rPr lang="en-US" sz="1600" dirty="0" err="1">
                <a:latin typeface="+mj-lt"/>
              </a:rPr>
              <a:t>verir</a:t>
            </a:r>
            <a:r>
              <a:rPr lang="en-US" sz="1600" dirty="0">
                <a:latin typeface="+mj-lt"/>
              </a:rPr>
              <a:t>, </a:t>
            </a:r>
            <a:r>
              <a:rPr lang="en-US" sz="1600" dirty="0" err="1">
                <a:latin typeface="+mj-lt"/>
              </a:rPr>
              <a:t>eşit</a:t>
            </a:r>
            <a:r>
              <a:rPr lang="en-US" sz="1600" dirty="0">
                <a:latin typeface="+mj-lt"/>
              </a:rPr>
              <a:t> </a:t>
            </a:r>
            <a:r>
              <a:rPr lang="en-US" sz="1600" dirty="0" err="1">
                <a:latin typeface="+mj-lt"/>
              </a:rPr>
              <a:t>fırsatlar</a:t>
            </a:r>
            <a:r>
              <a:rPr lang="en-US" sz="1600" dirty="0">
                <a:latin typeface="+mj-lt"/>
              </a:rPr>
              <a:t> </a:t>
            </a:r>
            <a:r>
              <a:rPr lang="en-US" sz="1600" dirty="0" err="1">
                <a:latin typeface="+mj-lt"/>
              </a:rPr>
              <a:t>sunarız</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Kadınların</a:t>
            </a:r>
            <a:r>
              <a:rPr lang="en-US" sz="1600" dirty="0">
                <a:latin typeface="+mj-lt"/>
              </a:rPr>
              <a:t> </a:t>
            </a:r>
            <a:r>
              <a:rPr lang="en-US" sz="1600" dirty="0" err="1">
                <a:latin typeface="+mj-lt"/>
              </a:rPr>
              <a:t>hiçbir</a:t>
            </a:r>
            <a:r>
              <a:rPr lang="en-US" sz="1600" dirty="0">
                <a:latin typeface="+mj-lt"/>
              </a:rPr>
              <a:t> </a:t>
            </a:r>
            <a:r>
              <a:rPr lang="en-US" sz="1600" dirty="0" err="1">
                <a:latin typeface="+mj-lt"/>
              </a:rPr>
              <a:t>şekilde</a:t>
            </a:r>
            <a:r>
              <a:rPr lang="en-US" sz="1600" dirty="0">
                <a:latin typeface="+mj-lt"/>
              </a:rPr>
              <a:t> </a:t>
            </a:r>
            <a:r>
              <a:rPr lang="en-US" sz="1600" dirty="0" err="1">
                <a:latin typeface="+mj-lt"/>
              </a:rPr>
              <a:t>istismar</a:t>
            </a:r>
            <a:r>
              <a:rPr lang="en-US" sz="1600" dirty="0">
                <a:latin typeface="+mj-lt"/>
              </a:rPr>
              <a:t>, </a:t>
            </a:r>
            <a:r>
              <a:rPr lang="en-US" sz="1600" dirty="0" err="1">
                <a:latin typeface="+mj-lt"/>
              </a:rPr>
              <a:t>taciz</a:t>
            </a:r>
            <a:r>
              <a:rPr lang="en-US" sz="1600" dirty="0">
                <a:latin typeface="+mj-lt"/>
              </a:rPr>
              <a:t>, </a:t>
            </a:r>
            <a:r>
              <a:rPr lang="en-US" sz="1600" dirty="0" err="1">
                <a:latin typeface="+mj-lt"/>
              </a:rPr>
              <a:t>ayrımcılık</a:t>
            </a:r>
            <a:r>
              <a:rPr lang="en-US" sz="1600" dirty="0">
                <a:latin typeface="+mj-lt"/>
              </a:rPr>
              <a:t>, </a:t>
            </a:r>
            <a:r>
              <a:rPr lang="en-US" sz="1600" dirty="0" err="1">
                <a:latin typeface="+mj-lt"/>
              </a:rPr>
              <a:t>bastırılma</a:t>
            </a:r>
            <a:r>
              <a:rPr lang="en-US" sz="1600" dirty="0">
                <a:latin typeface="+mj-lt"/>
              </a:rPr>
              <a:t>, </a:t>
            </a:r>
            <a:r>
              <a:rPr lang="en-US" sz="1600" dirty="0" err="1">
                <a:latin typeface="+mj-lt"/>
              </a:rPr>
              <a:t>zorlama</a:t>
            </a:r>
            <a:r>
              <a:rPr lang="en-US" sz="1600" dirty="0">
                <a:latin typeface="+mj-lt"/>
              </a:rPr>
              <a:t>, </a:t>
            </a:r>
            <a:r>
              <a:rPr lang="en-US" sz="1600" dirty="0" err="1">
                <a:latin typeface="+mj-lt"/>
              </a:rPr>
              <a:t>iftira</a:t>
            </a:r>
            <a:r>
              <a:rPr lang="en-US" sz="1600" dirty="0">
                <a:latin typeface="+mj-lt"/>
              </a:rPr>
              <a:t> vb. </a:t>
            </a:r>
            <a:r>
              <a:rPr lang="en-US" sz="1600" dirty="0" err="1">
                <a:latin typeface="+mj-lt"/>
              </a:rPr>
              <a:t>durumlara</a:t>
            </a:r>
            <a:r>
              <a:rPr lang="en-US" sz="1600" dirty="0">
                <a:latin typeface="+mj-lt"/>
              </a:rPr>
              <a:t> </a:t>
            </a:r>
            <a:r>
              <a:rPr lang="en-US" sz="1600" dirty="0" err="1">
                <a:latin typeface="+mj-lt"/>
              </a:rPr>
              <a:t>maruz</a:t>
            </a:r>
            <a:r>
              <a:rPr lang="en-US" sz="1600" dirty="0">
                <a:latin typeface="+mj-lt"/>
              </a:rPr>
              <a:t> </a:t>
            </a:r>
            <a:r>
              <a:rPr lang="en-US" sz="1600" dirty="0" err="1">
                <a:latin typeface="+mj-lt"/>
              </a:rPr>
              <a:t>kalmasına</a:t>
            </a:r>
            <a:r>
              <a:rPr lang="en-US" sz="1600" dirty="0">
                <a:latin typeface="+mj-lt"/>
              </a:rPr>
              <a:t> </a:t>
            </a:r>
            <a:r>
              <a:rPr lang="en-US" sz="1600" dirty="0" err="1">
                <a:latin typeface="+mj-lt"/>
              </a:rPr>
              <a:t>müsaade</a:t>
            </a:r>
            <a:r>
              <a:rPr lang="en-US" sz="1600" dirty="0">
                <a:latin typeface="+mj-lt"/>
              </a:rPr>
              <a:t> </a:t>
            </a:r>
            <a:r>
              <a:rPr lang="en-US" sz="1600" dirty="0" err="1">
                <a:latin typeface="+mj-lt"/>
              </a:rPr>
              <a:t>etmeyiz</a:t>
            </a:r>
            <a:r>
              <a:rPr lang="en-US" sz="1600" dirty="0">
                <a:latin typeface="+mj-lt"/>
              </a:rPr>
              <a:t>. </a:t>
            </a:r>
            <a:r>
              <a:rPr lang="en-US" sz="1600" dirty="0" err="1">
                <a:latin typeface="+mj-lt"/>
              </a:rPr>
              <a:t>Dünyaya</a:t>
            </a:r>
            <a:r>
              <a:rPr lang="en-US" sz="1600" dirty="0">
                <a:latin typeface="+mj-lt"/>
              </a:rPr>
              <a:t> </a:t>
            </a:r>
            <a:r>
              <a:rPr lang="en-US" sz="1600" dirty="0" err="1">
                <a:latin typeface="+mj-lt"/>
              </a:rPr>
              <a:t>ve</a:t>
            </a:r>
            <a:r>
              <a:rPr lang="en-US" sz="1600" dirty="0">
                <a:latin typeface="+mj-lt"/>
              </a:rPr>
              <a:t> </a:t>
            </a:r>
            <a:r>
              <a:rPr lang="en-US" sz="1600" dirty="0" err="1">
                <a:latin typeface="+mj-lt"/>
              </a:rPr>
              <a:t>kurumumuza</a:t>
            </a:r>
            <a:r>
              <a:rPr lang="en-US" sz="1600" dirty="0">
                <a:latin typeface="+mj-lt"/>
              </a:rPr>
              <a:t> </a:t>
            </a:r>
            <a:r>
              <a:rPr lang="en-US" sz="1600" dirty="0" err="1">
                <a:latin typeface="+mj-lt"/>
              </a:rPr>
              <a:t>kattıkları</a:t>
            </a:r>
            <a:r>
              <a:rPr lang="en-US" sz="1600" dirty="0">
                <a:latin typeface="+mj-lt"/>
              </a:rPr>
              <a:t> </a:t>
            </a:r>
            <a:r>
              <a:rPr lang="en-US" sz="1600" dirty="0" err="1">
                <a:latin typeface="+mj-lt"/>
              </a:rPr>
              <a:t>değerin</a:t>
            </a:r>
            <a:r>
              <a:rPr lang="en-US" sz="1600" dirty="0">
                <a:latin typeface="+mj-lt"/>
              </a:rPr>
              <a:t> </a:t>
            </a:r>
            <a:r>
              <a:rPr lang="en-US" sz="1600" dirty="0" err="1">
                <a:latin typeface="+mj-lt"/>
              </a:rPr>
              <a:t>daima</a:t>
            </a:r>
            <a:r>
              <a:rPr lang="en-US" sz="1600" dirty="0">
                <a:latin typeface="+mj-lt"/>
              </a:rPr>
              <a:t> </a:t>
            </a:r>
            <a:r>
              <a:rPr lang="en-US" sz="1600" dirty="0" err="1">
                <a:latin typeface="+mj-lt"/>
              </a:rPr>
              <a:t>farkında</a:t>
            </a:r>
            <a:r>
              <a:rPr lang="en-US" sz="1600" dirty="0">
                <a:latin typeface="+mj-lt"/>
              </a:rPr>
              <a:t> </a:t>
            </a:r>
            <a:r>
              <a:rPr lang="en-US" sz="1600" dirty="0" err="1">
                <a:latin typeface="+mj-lt"/>
              </a:rPr>
              <a:t>olur</a:t>
            </a:r>
            <a:r>
              <a:rPr lang="en-US" sz="1600" dirty="0">
                <a:latin typeface="+mj-lt"/>
              </a:rPr>
              <a:t> </a:t>
            </a:r>
            <a:r>
              <a:rPr lang="en-US" sz="1600" dirty="0" err="1">
                <a:latin typeface="+mj-lt"/>
              </a:rPr>
              <a:t>ve</a:t>
            </a:r>
            <a:r>
              <a:rPr lang="en-US" sz="1600" dirty="0">
                <a:latin typeface="+mj-lt"/>
              </a:rPr>
              <a:t> </a:t>
            </a:r>
            <a:r>
              <a:rPr lang="en-US" sz="1600" dirty="0" err="1">
                <a:latin typeface="+mj-lt"/>
              </a:rPr>
              <a:t>varlıklarını</a:t>
            </a:r>
            <a:r>
              <a:rPr lang="en-US" sz="1600" dirty="0">
                <a:latin typeface="+mj-lt"/>
              </a:rPr>
              <a:t> </a:t>
            </a:r>
            <a:r>
              <a:rPr lang="en-US" sz="1600" dirty="0" err="1">
                <a:latin typeface="+mj-lt"/>
              </a:rPr>
              <a:t>destekleriz</a:t>
            </a:r>
            <a:r>
              <a:rPr lang="en-US" dirty="0">
                <a:latin typeface="+mj-lt"/>
              </a:rPr>
              <a:t>.</a:t>
            </a:r>
            <a:endParaRPr lang="tr-TR" dirty="0">
              <a:latin typeface="+mj-lt"/>
            </a:endParaRPr>
          </a:p>
        </p:txBody>
      </p:sp>
    </p:spTree>
    <p:extLst>
      <p:ext uri="{BB962C8B-B14F-4D97-AF65-F5344CB8AC3E}">
        <p14:creationId xmlns:p14="http://schemas.microsoft.com/office/powerpoint/2010/main" val="65075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1839" y="692696"/>
            <a:ext cx="8208912" cy="486287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endParaRPr lang="tr-TR" b="1" dirty="0">
              <a:solidFill>
                <a:schemeClr val="tx2"/>
              </a:solidFill>
              <a:latin typeface="Arial Black" pitchFamily="34" charset="0"/>
            </a:endParaRPr>
          </a:p>
          <a:p>
            <a:pPr lvl="0" algn="ctr"/>
            <a:r>
              <a:rPr lang="tr-TR" b="1" dirty="0">
                <a:solidFill>
                  <a:srgbClr val="002060"/>
                </a:solidFill>
                <a:latin typeface="Arial Black" pitchFamily="34" charset="0"/>
              </a:rPr>
              <a:t>YEREL TOPLULUK POLİTİKASI</a:t>
            </a:r>
          </a:p>
          <a:p>
            <a:pPr marL="285750" lvl="0" indent="-285750" algn="ctr">
              <a:buFont typeface="Arial" pitchFamily="34" charset="0"/>
              <a:buChar char="•"/>
            </a:pPr>
            <a:endParaRPr lang="tr-TR" dirty="0">
              <a:latin typeface="Bodoni MT" panose="02070603080606020203" pitchFamily="18" charset="0"/>
            </a:endParaRPr>
          </a:p>
          <a:p>
            <a:pPr marL="285750" lvl="0" indent="-285750">
              <a:buFont typeface="Wingdings" panose="05000000000000000000" pitchFamily="2" charset="2"/>
              <a:buChar char="v"/>
            </a:pPr>
            <a:r>
              <a:rPr lang="tr-TR" sz="1600" dirty="0">
                <a:latin typeface="+mj-lt"/>
              </a:rPr>
              <a:t>Gerekmedikçe ithal ürün yerine yerli ürünler tercih edilmekte ve çoğunlukla yerel tedarikçiler ile çalışılmaktadır.</a:t>
            </a:r>
          </a:p>
          <a:p>
            <a:pPr marL="285750" lvl="0" indent="-285750">
              <a:buFont typeface="Wingdings" panose="05000000000000000000" pitchFamily="2" charset="2"/>
              <a:buChar char="v"/>
            </a:pPr>
            <a:r>
              <a:rPr lang="tr-TR" sz="1600" dirty="0">
                <a:latin typeface="+mj-lt"/>
              </a:rPr>
              <a:t>Çevrenin tanıtılması ve ziyaret edilmesi konusunda misafirlerimize ve personellerimize karşı sorumluyuz.</a:t>
            </a:r>
          </a:p>
          <a:p>
            <a:pPr marL="285750" lvl="0" indent="-285750">
              <a:buFont typeface="Wingdings" panose="05000000000000000000" pitchFamily="2" charset="2"/>
              <a:buChar char="v"/>
            </a:pPr>
            <a:r>
              <a:rPr lang="tr-TR" sz="1600" dirty="0">
                <a:latin typeface="+mj-lt"/>
              </a:rPr>
              <a:t>Yerel halkla sürekli iş birliği ve dayanışma içinde çalışırız.</a:t>
            </a:r>
          </a:p>
          <a:p>
            <a:pPr marL="285750" lvl="0" indent="-285750">
              <a:buFont typeface="Wingdings" panose="05000000000000000000" pitchFamily="2" charset="2"/>
              <a:buChar char="v"/>
            </a:pPr>
            <a:r>
              <a:rPr lang="tr-TR" sz="1600" dirty="0">
                <a:latin typeface="+mj-lt"/>
              </a:rPr>
              <a:t>Otelimiz çevreyi ve toplumu etkileyen konularda misafirlerimizi ve personelimizi teşvik eder ve duyarlılık yaratmak için çalışırız. </a:t>
            </a:r>
          </a:p>
          <a:p>
            <a:pPr marL="285750" lvl="0" indent="-285750">
              <a:buFont typeface="Wingdings" panose="05000000000000000000" pitchFamily="2" charset="2"/>
              <a:buChar char="v"/>
            </a:pPr>
            <a:r>
              <a:rPr lang="tr-TR" sz="1600" dirty="0">
                <a:latin typeface="+mj-lt"/>
              </a:rPr>
              <a:t>Otelimiz okullar, sivil toplum kuruluşları, dernek ve vakıflar ile iş birliği içinde ve destekçisidir.</a:t>
            </a:r>
          </a:p>
          <a:p>
            <a:pPr marL="285750" lvl="0" indent="-285750">
              <a:buFont typeface="Wingdings" panose="05000000000000000000" pitchFamily="2" charset="2"/>
              <a:buChar char="v"/>
            </a:pPr>
            <a:r>
              <a:rPr lang="tr-TR" sz="1600" dirty="0">
                <a:latin typeface="+mj-lt"/>
              </a:rPr>
              <a:t>İstihdam politikamız gereği öncelik işletmemizin bulunduğu yakın çevreden karşılanmaktadır.</a:t>
            </a:r>
          </a:p>
          <a:p>
            <a:pPr marL="285750" lvl="0" indent="-285750">
              <a:buFont typeface="Wingdings" panose="05000000000000000000" pitchFamily="2" charset="2"/>
              <a:buChar char="v"/>
            </a:pPr>
            <a:r>
              <a:rPr lang="tr-TR" sz="1600" dirty="0">
                <a:latin typeface="+mj-lt"/>
              </a:rPr>
              <a:t>Yerel halkı ve yerel gelenekleri tanımaları için misafirler bilgilendirilir ve teşvik edilir. Nasıl davranacakları konusunda bilgi verilir. </a:t>
            </a:r>
          </a:p>
          <a:p>
            <a:pPr marL="285750" lvl="0" indent="-285750">
              <a:buFont typeface="Wingdings" panose="05000000000000000000" pitchFamily="2" charset="2"/>
              <a:buChar char="v"/>
            </a:pPr>
            <a:r>
              <a:rPr lang="tr-TR" sz="1600" dirty="0">
                <a:latin typeface="+mj-lt"/>
              </a:rPr>
              <a:t>Çevredeki faaliyetler konusunda gerektiği durumlarda yerel halka bilgi verilir, onları etkileyen önemli konularda görüşlerinin alınmasına imkan tanınır. </a:t>
            </a:r>
          </a:p>
          <a:p>
            <a:pPr marL="285750" lvl="0" indent="-285750">
              <a:buFont typeface="Wingdings" panose="05000000000000000000" pitchFamily="2" charset="2"/>
              <a:buChar char="v"/>
            </a:pPr>
            <a:r>
              <a:rPr lang="tr-TR" sz="1600" dirty="0">
                <a:latin typeface="+mj-lt"/>
              </a:rPr>
              <a:t>Çevrede var ise özel bölgeler belirlenir ve korunmasına yardımcı olunur.</a:t>
            </a:r>
          </a:p>
          <a:p>
            <a:pPr marL="285750" lvl="0" indent="-285750">
              <a:buFont typeface="Wingdings" panose="05000000000000000000" pitchFamily="2" charset="2"/>
              <a:buChar char="v"/>
            </a:pPr>
            <a:r>
              <a:rPr lang="tr-TR" sz="1600" dirty="0">
                <a:latin typeface="+mj-lt"/>
              </a:rPr>
              <a:t>Yerel kişilerin çalışmasına veya ürün ve hizmetler sağlanmasına engel olunmaz, bu konuda yerel halk desteklenir.</a:t>
            </a:r>
          </a:p>
        </p:txBody>
      </p:sp>
    </p:spTree>
    <p:extLst>
      <p:ext uri="{BB962C8B-B14F-4D97-AF65-F5344CB8AC3E}">
        <p14:creationId xmlns:p14="http://schemas.microsoft.com/office/powerpoint/2010/main" val="374864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4749" y="73069"/>
            <a:ext cx="8208912" cy="560153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endParaRPr lang="tr-TR" b="1" dirty="0">
              <a:solidFill>
                <a:schemeClr val="tx2"/>
              </a:solidFill>
              <a:latin typeface="Bodoni MT" panose="02070603080606020203" pitchFamily="18" charset="0"/>
            </a:endParaRPr>
          </a:p>
          <a:p>
            <a:pPr lvl="0" algn="ctr" fontAlgn="base"/>
            <a:r>
              <a:rPr lang="tr-TR" b="1" dirty="0">
                <a:solidFill>
                  <a:srgbClr val="002060"/>
                </a:solidFill>
                <a:latin typeface="Arial Black" pitchFamily="34" charset="0"/>
              </a:rPr>
              <a:t>PERSONEL ÇALIŞMA KOŞULLARI POLİTİKASI</a:t>
            </a:r>
          </a:p>
          <a:p>
            <a:pPr lvl="0" algn="ctr" fontAlgn="base"/>
            <a:endParaRPr lang="tr-TR" b="1" dirty="0">
              <a:solidFill>
                <a:schemeClr val="tx2"/>
              </a:solidFill>
              <a:latin typeface="Bodoni MT" panose="02070603080606020203" pitchFamily="18" charset="0"/>
            </a:endParaRPr>
          </a:p>
          <a:p>
            <a:pPr marL="285750" lvl="0" indent="-285750" fontAlgn="base">
              <a:buFont typeface="Wingdings" panose="05000000000000000000" pitchFamily="2" charset="2"/>
              <a:buChar char="v"/>
            </a:pPr>
            <a:r>
              <a:rPr lang="tr-TR" sz="1600" dirty="0">
                <a:latin typeface="+mj-lt"/>
              </a:rPr>
              <a:t>Çocuk yaşta ve zorla personel çalıştırmamayı,</a:t>
            </a:r>
          </a:p>
          <a:p>
            <a:pPr marL="285750" lvl="0" indent="-285750" fontAlgn="base">
              <a:buFont typeface="Wingdings" panose="05000000000000000000" pitchFamily="2" charset="2"/>
              <a:buChar char="v"/>
            </a:pPr>
            <a:r>
              <a:rPr lang="tr-TR" sz="1600" dirty="0">
                <a:latin typeface="+mj-lt"/>
              </a:rPr>
              <a:t>Güvenli ve sağlıklı bir çalışma ortamı sağlamayı,</a:t>
            </a:r>
          </a:p>
          <a:p>
            <a:pPr marL="285750" lvl="0" indent="-285750" fontAlgn="base">
              <a:buFont typeface="Wingdings" panose="05000000000000000000" pitchFamily="2" charset="2"/>
              <a:buChar char="v"/>
            </a:pPr>
            <a:r>
              <a:rPr lang="tr-TR" sz="1600" dirty="0">
                <a:latin typeface="+mj-lt"/>
              </a:rPr>
              <a:t>İşçi sağlığı ve iş güvenliği (İSG) gerekliliklerini geçerli bir şekilde uygulamayı ve sorumlu olmayı,</a:t>
            </a:r>
          </a:p>
          <a:p>
            <a:pPr marL="285750" lvl="0" indent="-285750" fontAlgn="base">
              <a:buFont typeface="Wingdings" panose="05000000000000000000" pitchFamily="2" charset="2"/>
              <a:buChar char="v"/>
            </a:pPr>
            <a:r>
              <a:rPr lang="tr-TR" sz="1600" dirty="0">
                <a:latin typeface="+mj-lt"/>
              </a:rPr>
              <a:t>Çalışanlar için temiz duşlar, içme suyu, yemek, ulaşım imkanları ve lojman sağlamayı,</a:t>
            </a:r>
          </a:p>
          <a:p>
            <a:pPr marL="285750" lvl="0" indent="-285750" fontAlgn="base">
              <a:buFont typeface="Wingdings" panose="05000000000000000000" pitchFamily="2" charset="2"/>
              <a:buChar char="v"/>
            </a:pPr>
            <a:r>
              <a:rPr lang="tr-TR" sz="1600" dirty="0">
                <a:latin typeface="+mj-lt"/>
              </a:rPr>
              <a:t>Çalışanların kendi seçimleriyle sendika kurma ve katılma hakkına ve toplu sözleşme hakkına saygı göstermeyi,</a:t>
            </a:r>
          </a:p>
          <a:p>
            <a:pPr marL="285750" lvl="0" indent="-285750" fontAlgn="base">
              <a:buFont typeface="Wingdings" panose="05000000000000000000" pitchFamily="2" charset="2"/>
              <a:buChar char="v"/>
            </a:pPr>
            <a:r>
              <a:rPr lang="tr-TR" sz="1600" dirty="0">
                <a:latin typeface="+mj-lt"/>
              </a:rPr>
              <a:t>İşe alma, tazminat, eğitim, ödüllendirme, işten çıkarma veya emekliye ayırmada, ırk, din, kast, milli köken, engellilik, cinsiyet, cinsel tercihler, dernek, sendika üyeliği ve siyasi kimlik gibi konularda ayrımcılık yapmamayı,</a:t>
            </a:r>
          </a:p>
          <a:p>
            <a:pPr marL="285750" lvl="0" indent="-285750" fontAlgn="base">
              <a:buFont typeface="Wingdings" panose="05000000000000000000" pitchFamily="2" charset="2"/>
              <a:buChar char="v"/>
            </a:pPr>
            <a:r>
              <a:rPr lang="tr-TR" sz="1600" dirty="0">
                <a:latin typeface="+mj-lt"/>
              </a:rPr>
              <a:t>Bedensel, zihinsel, fiziksel cezalandırma ve sözlü baskı yapmamayı,</a:t>
            </a:r>
          </a:p>
          <a:p>
            <a:pPr marL="285750" lvl="0" indent="-285750" fontAlgn="base">
              <a:buFont typeface="Wingdings" panose="05000000000000000000" pitchFamily="2" charset="2"/>
              <a:buChar char="v"/>
            </a:pPr>
            <a:r>
              <a:rPr lang="tr-TR" sz="1600" dirty="0">
                <a:latin typeface="+mj-lt"/>
              </a:rPr>
              <a:t>Çalışanların, dilek ve önerilerini insan kaynakları departmanına yapabilmeyi,</a:t>
            </a:r>
          </a:p>
          <a:p>
            <a:pPr marL="285750" lvl="0" indent="-285750" fontAlgn="base">
              <a:buFont typeface="Wingdings" panose="05000000000000000000" pitchFamily="2" charset="2"/>
              <a:buChar char="v"/>
            </a:pPr>
            <a:r>
              <a:rPr lang="tr-TR" sz="1600" dirty="0">
                <a:latin typeface="+mj-lt"/>
              </a:rPr>
              <a:t>Personel dilek ve önerisini açık kapı politikası kapsamında açıkça ifa edebilmesini sağlamayı,</a:t>
            </a:r>
          </a:p>
          <a:p>
            <a:pPr marL="285750" lvl="0" indent="-285750" fontAlgn="base">
              <a:buFont typeface="Wingdings" panose="05000000000000000000" pitchFamily="2" charset="2"/>
              <a:buChar char="v"/>
            </a:pPr>
            <a:r>
              <a:rPr lang="tr-TR" sz="1600" dirty="0">
                <a:latin typeface="+mj-lt"/>
              </a:rPr>
              <a:t>İnsan kaynakları tarafından yapılan personel memnuniyeti anketlerinde dilek ve önerilerini dile getirebilmeyi,</a:t>
            </a:r>
          </a:p>
          <a:p>
            <a:pPr marL="285750" lvl="0" indent="-285750" fontAlgn="base">
              <a:buFont typeface="Wingdings" panose="05000000000000000000" pitchFamily="2" charset="2"/>
              <a:buChar char="v"/>
            </a:pPr>
            <a:r>
              <a:rPr lang="tr-TR" sz="1600" dirty="0">
                <a:latin typeface="+mj-lt"/>
              </a:rPr>
              <a:t>Çalışma saatleri konusunda yasalara uymayı,</a:t>
            </a:r>
          </a:p>
          <a:p>
            <a:pPr marL="285750" lvl="0" indent="-285750" fontAlgn="base">
              <a:buFont typeface="Wingdings" panose="05000000000000000000" pitchFamily="2" charset="2"/>
              <a:buChar char="v"/>
            </a:pPr>
            <a:r>
              <a:rPr lang="tr-TR" sz="1600" dirty="0">
                <a:latin typeface="+mj-lt"/>
              </a:rPr>
              <a:t>İş kanunu gereği 1 yılını doldurmuş olan çalışanların kanun tarafından belirtilen gün sayısına göre yıllık izin hakları vermeyi,</a:t>
            </a:r>
          </a:p>
          <a:p>
            <a:pPr marL="285750" lvl="0" indent="-285750" fontAlgn="base">
              <a:buFont typeface="Wingdings" panose="05000000000000000000" pitchFamily="2" charset="2"/>
              <a:buChar char="v"/>
            </a:pPr>
            <a:r>
              <a:rPr lang="tr-TR" sz="1600" dirty="0">
                <a:latin typeface="+mj-lt"/>
              </a:rPr>
              <a:t>Maaşları otelin belirlemiş olduğu banka hesabına personel adına yatırılarak ödemeyi, </a:t>
            </a:r>
          </a:p>
          <a:p>
            <a:pPr marL="285750" indent="-285750" fontAlgn="base">
              <a:buFont typeface="Wingdings" panose="05000000000000000000" pitchFamily="2" charset="2"/>
              <a:buChar char="v"/>
            </a:pPr>
            <a:r>
              <a:rPr lang="tr-TR" sz="1600" dirty="0">
                <a:latin typeface="+mj-lt"/>
              </a:rPr>
              <a:t>taahhüt ederiz.</a:t>
            </a:r>
          </a:p>
        </p:txBody>
      </p:sp>
    </p:spTree>
    <p:extLst>
      <p:ext uri="{BB962C8B-B14F-4D97-AF65-F5344CB8AC3E}">
        <p14:creationId xmlns:p14="http://schemas.microsoft.com/office/powerpoint/2010/main" val="188107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406311047"/>
              </p:ext>
            </p:extLst>
          </p:nvPr>
        </p:nvGraphicFramePr>
        <p:xfrm>
          <a:off x="1298695" y="661578"/>
          <a:ext cx="6657681" cy="5575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3491880" y="2852936"/>
            <a:ext cx="2160240" cy="923330"/>
          </a:xfrm>
          <a:prstGeom prst="rect">
            <a:avLst/>
          </a:prstGeom>
          <a:noFill/>
        </p:spPr>
        <p:txBody>
          <a:bodyPr wrap="square" rtlCol="0">
            <a:spAutoFit/>
          </a:bodyPr>
          <a:lstStyle/>
          <a:p>
            <a:pPr algn="ctr"/>
            <a:r>
              <a:rPr lang="tr-TR" b="1" dirty="0">
                <a:solidFill>
                  <a:schemeClr val="tx2">
                    <a:lumMod val="75000"/>
                  </a:schemeClr>
                </a:solidFill>
              </a:rPr>
              <a:t>SÜRDÜRÜLEBİLİRLİK </a:t>
            </a:r>
          </a:p>
          <a:p>
            <a:pPr algn="ctr"/>
            <a:r>
              <a:rPr lang="tr-TR" b="1" dirty="0">
                <a:solidFill>
                  <a:schemeClr val="tx2">
                    <a:lumMod val="75000"/>
                  </a:schemeClr>
                </a:solidFill>
              </a:rPr>
              <a:t>FAALİYETLER</a:t>
            </a:r>
          </a:p>
          <a:p>
            <a:pPr algn="ctr"/>
            <a:r>
              <a:rPr lang="tr-TR" b="1" dirty="0">
                <a:solidFill>
                  <a:schemeClr val="tx2">
                    <a:lumMod val="75000"/>
                  </a:schemeClr>
                </a:solidFill>
              </a:rPr>
              <a:t>RAPORU</a:t>
            </a:r>
          </a:p>
        </p:txBody>
      </p:sp>
    </p:spTree>
    <p:extLst>
      <p:ext uri="{BB962C8B-B14F-4D97-AF65-F5344CB8AC3E}">
        <p14:creationId xmlns:p14="http://schemas.microsoft.com/office/powerpoint/2010/main" val="111784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9144000" cy="5616623"/>
          </a:xfrm>
          <a:prstGeom prst="rect">
            <a:avLst/>
          </a:prstGeom>
        </p:spPr>
      </p:pic>
    </p:spTree>
    <p:extLst>
      <p:ext uri="{BB962C8B-B14F-4D97-AF65-F5344CB8AC3E}">
        <p14:creationId xmlns:p14="http://schemas.microsoft.com/office/powerpoint/2010/main" val="208911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128429"/>
            <a:ext cx="9144000" cy="6984229"/>
          </a:xfrm>
          <a:prstGeom prst="rect">
            <a:avLst/>
          </a:prstGeom>
          <a:effectLst/>
        </p:spPr>
      </p:pic>
    </p:spTree>
    <p:extLst>
      <p:ext uri="{BB962C8B-B14F-4D97-AF65-F5344CB8AC3E}">
        <p14:creationId xmlns:p14="http://schemas.microsoft.com/office/powerpoint/2010/main" val="83313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A3AED829-B67F-478B-77DD-7780A63B61AB}"/>
              </a:ext>
            </a:extLst>
          </p:cNvPr>
          <p:cNvSpPr>
            <a:spLocks noGrp="1"/>
          </p:cNvSpPr>
          <p:nvPr>
            <p:ph type="title"/>
          </p:nvPr>
        </p:nvSpPr>
        <p:spPr>
          <a:xfrm>
            <a:off x="-252536" y="-4528"/>
            <a:ext cx="8229600" cy="1143000"/>
          </a:xfrm>
        </p:spPr>
        <p:txBody>
          <a:bodyPr>
            <a:normAutofit fontScale="90000"/>
          </a:bodyPr>
          <a:lstStyle/>
          <a:p>
            <a:br>
              <a:rPr lang="tr-TR" b="1" i="0" cap="all" dirty="0">
                <a:solidFill>
                  <a:srgbClr val="00365F"/>
                </a:solidFill>
                <a:effectLst/>
                <a:latin typeface="Quicksand"/>
              </a:rPr>
            </a:br>
            <a:endParaRPr lang="tr-TR" dirty="0"/>
          </a:p>
        </p:txBody>
      </p:sp>
      <p:sp>
        <p:nvSpPr>
          <p:cNvPr id="11" name="Başlık 1">
            <a:extLst>
              <a:ext uri="{FF2B5EF4-FFF2-40B4-BE49-F238E27FC236}">
                <a16:creationId xmlns:a16="http://schemas.microsoft.com/office/drawing/2014/main" id="{744DB939-4DDE-7007-8543-E2440679FA0C}"/>
              </a:ext>
            </a:extLst>
          </p:cNvPr>
          <p:cNvSpPr txBox="1">
            <a:spLocks/>
          </p:cNvSpPr>
          <p:nvPr/>
        </p:nvSpPr>
        <p:spPr>
          <a:xfrm>
            <a:off x="611560" y="-43201"/>
            <a:ext cx="6563072" cy="996498"/>
          </a:xfrm>
          <a:prstGeom prst="rect">
            <a:avLst/>
          </a:prstGeom>
          <a:solidFill>
            <a:schemeClr val="bg1"/>
          </a:solidFill>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a:solidFill>
                  <a:schemeClr val="tx2"/>
                </a:solidFill>
                <a:effectLst>
                  <a:outerShdw blurRad="38100" dist="38100" dir="2700000" algn="tl">
                    <a:srgbClr val="000000">
                      <a:alpha val="43137"/>
                    </a:srgbClr>
                  </a:outerShdw>
                </a:effectLst>
                <a:latin typeface="Arial Black" pitchFamily="34" charset="0"/>
              </a:rPr>
              <a:t>DOĞAL VE TARİHİ ZENGİNLİKLERİMİZ</a:t>
            </a:r>
          </a:p>
        </p:txBody>
      </p:sp>
      <p:sp>
        <p:nvSpPr>
          <p:cNvPr id="12" name="Metin kutusu 11">
            <a:extLst>
              <a:ext uri="{FF2B5EF4-FFF2-40B4-BE49-F238E27FC236}">
                <a16:creationId xmlns:a16="http://schemas.microsoft.com/office/drawing/2014/main" id="{4995CF40-1F33-B5E6-03F9-0A6DBBA67FDB}"/>
              </a:ext>
            </a:extLst>
          </p:cNvPr>
          <p:cNvSpPr txBox="1"/>
          <p:nvPr/>
        </p:nvSpPr>
        <p:spPr>
          <a:xfrm>
            <a:off x="683568" y="764704"/>
            <a:ext cx="6696744" cy="1569660"/>
          </a:xfrm>
          <a:prstGeom prst="rect">
            <a:avLst/>
          </a:prstGeom>
          <a:noFill/>
        </p:spPr>
        <p:txBody>
          <a:bodyPr wrap="square" rtlCol="0">
            <a:spAutoFit/>
          </a:bodyPr>
          <a:lstStyle/>
          <a:p>
            <a:pPr algn="ctr"/>
            <a:r>
              <a:rPr lang="tr-TR" sz="1600" dirty="0">
                <a:latin typeface="Bodoni MT" panose="02070603080606020203" pitchFamily="18" charset="0"/>
              </a:rPr>
              <a:t>   Otelimizin bulunduğu lokasyonda doğal, tarihi, turistik, arkeolojik zenginlikleri, gelenek ve görenekleri, bölge halkı ve yöreye özgü özellikler, yakın çevrede yapılabilecek geziler, sportif ve kültürel aktiviteler, ulaşım gibi konularda müşterilerimize detaylı bilgiler verilmektedir. </a:t>
            </a:r>
            <a:r>
              <a:rPr lang="tr-TR" sz="1600" dirty="0" err="1">
                <a:latin typeface="Bodoni MT" panose="02070603080606020203" pitchFamily="18" charset="0"/>
              </a:rPr>
              <a:t>Websitemizde</a:t>
            </a:r>
            <a:r>
              <a:rPr lang="tr-TR" sz="1600" dirty="0">
                <a:latin typeface="Bodoni MT" panose="02070603080606020203" pitchFamily="18" charset="0"/>
              </a:rPr>
              <a:t> de ayrıca </a:t>
            </a:r>
            <a:r>
              <a:rPr lang="tr-TR" sz="1600" dirty="0" err="1">
                <a:latin typeface="Bodoni MT" panose="02070603080606020203" pitchFamily="18" charset="0"/>
              </a:rPr>
              <a:t>yayınlanmıştır.Bisiklet</a:t>
            </a:r>
            <a:r>
              <a:rPr lang="tr-TR" sz="1600" dirty="0">
                <a:latin typeface="Bodoni MT" panose="02070603080606020203" pitchFamily="18" charset="0"/>
              </a:rPr>
              <a:t> dostu Sertifikası </a:t>
            </a:r>
            <a:r>
              <a:rPr lang="tr-TR" sz="1600" dirty="0" err="1">
                <a:latin typeface="Bodoni MT" panose="02070603080606020203" pitchFamily="18" charset="0"/>
              </a:rPr>
              <a:t>ile’de</a:t>
            </a:r>
            <a:r>
              <a:rPr lang="tr-TR" sz="1600" dirty="0">
                <a:latin typeface="Bodoni MT" panose="02070603080606020203" pitchFamily="18" charset="0"/>
              </a:rPr>
              <a:t> gelen ziyaretçi ve misafirlerimiz tarafından oldukça ilgi çekmekte ve tercih edilmektedir.</a:t>
            </a:r>
          </a:p>
        </p:txBody>
      </p:sp>
      <p:pic>
        <p:nvPicPr>
          <p:cNvPr id="13" name="Picture 2" descr="Mevlana Hakkında">
            <a:extLst>
              <a:ext uri="{FF2B5EF4-FFF2-40B4-BE49-F238E27FC236}">
                <a16:creationId xmlns:a16="http://schemas.microsoft.com/office/drawing/2014/main" id="{7C487C27-5E45-D1F8-455C-7A875BD67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496" y="2420889"/>
            <a:ext cx="4464496" cy="2376264"/>
          </a:xfrm>
          <a:prstGeom prst="rect">
            <a:avLst/>
          </a:prstGeom>
          <a:noFill/>
          <a:extLst>
            <a:ext uri="{909E8E84-426E-40DD-AFC4-6F175D3DCCD1}">
              <a14:hiddenFill xmlns:a14="http://schemas.microsoft.com/office/drawing/2010/main">
                <a:solidFill>
                  <a:srgbClr val="FFFFFF"/>
                </a:solidFill>
              </a14:hiddenFill>
            </a:ext>
          </a:extLst>
        </p:spPr>
      </p:pic>
      <p:sp>
        <p:nvSpPr>
          <p:cNvPr id="14" name="Metin kutusu 13">
            <a:extLst>
              <a:ext uri="{FF2B5EF4-FFF2-40B4-BE49-F238E27FC236}">
                <a16:creationId xmlns:a16="http://schemas.microsoft.com/office/drawing/2014/main" id="{B6B0F455-929A-0DEB-F66C-59F357A5D022}"/>
              </a:ext>
            </a:extLst>
          </p:cNvPr>
          <p:cNvSpPr txBox="1"/>
          <p:nvPr/>
        </p:nvSpPr>
        <p:spPr>
          <a:xfrm>
            <a:off x="4499992" y="2420889"/>
            <a:ext cx="4644008" cy="4431983"/>
          </a:xfrm>
          <a:prstGeom prst="rect">
            <a:avLst/>
          </a:prstGeom>
          <a:noFill/>
        </p:spPr>
        <p:txBody>
          <a:bodyPr wrap="square">
            <a:spAutoFit/>
          </a:bodyPr>
          <a:lstStyle/>
          <a:p>
            <a:pPr algn="l"/>
            <a:endParaRPr lang="tr-TR" sz="900" b="1" i="0" strike="noStrike" dirty="0">
              <a:solidFill>
                <a:schemeClr val="tx2"/>
              </a:solidFill>
              <a:effectLst/>
              <a:latin typeface="Bodoni MT" panose="02070603080606020203" pitchFamily="18" charset="0"/>
            </a:endParaRPr>
          </a:p>
          <a:p>
            <a:pPr algn="l"/>
            <a:r>
              <a:rPr lang="tr-TR" sz="900" b="1" dirty="0">
                <a:solidFill>
                  <a:schemeClr val="tx2"/>
                </a:solidFill>
                <a:latin typeface="Bodoni MT" panose="02070603080606020203" pitchFamily="18" charset="0"/>
              </a:rPr>
              <a:t>                                                          </a:t>
            </a:r>
            <a:r>
              <a:rPr lang="tr-TR" sz="900" b="1" i="0" strike="noStrike" dirty="0">
                <a:solidFill>
                  <a:schemeClr val="tx2"/>
                </a:solidFill>
                <a:effectLst/>
                <a:latin typeface="Bodoni MT" panose="02070603080606020203" pitchFamily="18" charset="0"/>
              </a:rPr>
              <a:t>MEVLANA HAKKINDA</a:t>
            </a:r>
            <a:endParaRPr lang="tr-TR" sz="900" b="1" strike="noStrike" dirty="0">
              <a:solidFill>
                <a:schemeClr val="tx2"/>
              </a:solidFill>
              <a:latin typeface="Bodoni MT" panose="02070603080606020203" pitchFamily="18" charset="0"/>
            </a:endParaRPr>
          </a:p>
          <a:p>
            <a:pPr algn="l"/>
            <a:endParaRPr lang="tr-TR" sz="900" b="0" i="0" dirty="0">
              <a:solidFill>
                <a:srgbClr val="000000"/>
              </a:solidFill>
              <a:effectLst/>
              <a:latin typeface="Bodoni MT" panose="02070603080606020203" pitchFamily="18" charset="0"/>
            </a:endParaRPr>
          </a:p>
          <a:p>
            <a:pPr algn="just"/>
            <a:r>
              <a:rPr lang="tr-TR" sz="900" b="0" i="0" dirty="0">
                <a:solidFill>
                  <a:srgbClr val="000000"/>
                </a:solidFill>
                <a:effectLst/>
                <a:latin typeface="Bodoni MT" panose="02070603080606020203" pitchFamily="18" charset="0"/>
              </a:rPr>
              <a:t>Mevlana Celaleddin Rumi hoşgörü ve barışın sembolüdür. Yüzyıllarca süregelen bir hoşgörünün öncüsüdür ve din bilginidir...  Asıl ismi Muhammed </a:t>
            </a:r>
            <a:r>
              <a:rPr lang="tr-TR" sz="900" b="0" i="0" dirty="0" err="1">
                <a:solidFill>
                  <a:srgbClr val="000000"/>
                </a:solidFill>
                <a:effectLst/>
                <a:latin typeface="Bodoni MT" panose="02070603080606020203" pitchFamily="18" charset="0"/>
              </a:rPr>
              <a:t>Celaleddindir</a:t>
            </a:r>
            <a:r>
              <a:rPr lang="tr-TR" sz="900" b="0" i="0" dirty="0">
                <a:solidFill>
                  <a:srgbClr val="000000"/>
                </a:solidFill>
                <a:effectLst/>
                <a:latin typeface="Bodoni MT" panose="02070603080606020203" pitchFamily="18" charset="0"/>
              </a:rPr>
              <a:t>. Mevlana ismi efendimiz anlamına gelmektedir. Mevlana'nın Rumi olarak bilinmesi geçmiş yüzyıllarda Diyarı Rum olan Anadolu' </a:t>
            </a:r>
            <a:r>
              <a:rPr lang="tr-TR" sz="900" b="0" i="0" dirty="0" err="1">
                <a:solidFill>
                  <a:srgbClr val="000000"/>
                </a:solidFill>
                <a:effectLst/>
                <a:latin typeface="Bodoni MT" panose="02070603080606020203" pitchFamily="18" charset="0"/>
              </a:rPr>
              <a:t>nun</a:t>
            </a:r>
            <a:r>
              <a:rPr lang="tr-TR" sz="900" b="0" i="0" dirty="0">
                <a:solidFill>
                  <a:srgbClr val="000000"/>
                </a:solidFill>
                <a:effectLst/>
                <a:latin typeface="Bodoni MT" panose="02070603080606020203" pitchFamily="18" charset="0"/>
              </a:rPr>
              <a:t> vilayetinden Konya' da uzun süre ikamet etmesidir.</a:t>
            </a:r>
          </a:p>
          <a:p>
            <a:pPr algn="just"/>
            <a:r>
              <a:rPr lang="tr-TR" sz="900" b="0" i="0" dirty="0">
                <a:solidFill>
                  <a:srgbClr val="000000"/>
                </a:solidFill>
                <a:effectLst/>
                <a:latin typeface="Bodoni MT" panose="02070603080606020203" pitchFamily="18" charset="0"/>
              </a:rPr>
              <a:t>Hayatının uzun bir bölümünü orada geçirmiştir ve türbesi de </a:t>
            </a:r>
            <a:r>
              <a:rPr lang="tr-TR" sz="900" b="0" i="0" dirty="0" err="1">
                <a:solidFill>
                  <a:srgbClr val="000000"/>
                </a:solidFill>
                <a:effectLst/>
                <a:latin typeface="Bodoni MT" panose="02070603080606020203" pitchFamily="18" charset="0"/>
              </a:rPr>
              <a:t>Konyadadır</a:t>
            </a:r>
            <a:r>
              <a:rPr lang="tr-TR" sz="900" b="0" i="0" dirty="0">
                <a:solidFill>
                  <a:srgbClr val="000000"/>
                </a:solidFill>
                <a:effectLst/>
                <a:latin typeface="Bodoni MT" panose="02070603080606020203" pitchFamily="18" charset="0"/>
              </a:rPr>
              <a:t>. Mevlana' </a:t>
            </a:r>
            <a:r>
              <a:rPr lang="tr-TR" sz="900" b="0" i="0" dirty="0" err="1">
                <a:solidFill>
                  <a:srgbClr val="000000"/>
                </a:solidFill>
                <a:effectLst/>
                <a:latin typeface="Bodoni MT" panose="02070603080606020203" pitchFamily="18" charset="0"/>
              </a:rPr>
              <a:t>nın</a:t>
            </a:r>
            <a:r>
              <a:rPr lang="tr-TR" sz="900" b="0" i="0" dirty="0">
                <a:solidFill>
                  <a:srgbClr val="000000"/>
                </a:solidFill>
                <a:effectLst/>
                <a:latin typeface="Bodoni MT" panose="02070603080606020203" pitchFamily="18" charset="0"/>
              </a:rPr>
              <a:t> doğum yeri 1207 yılında Afganistan' </a:t>
            </a:r>
            <a:r>
              <a:rPr lang="tr-TR" sz="900" b="0" i="0" dirty="0" err="1">
                <a:solidFill>
                  <a:srgbClr val="000000"/>
                </a:solidFill>
                <a:effectLst/>
                <a:latin typeface="Bodoni MT" panose="02070603080606020203" pitchFamily="18" charset="0"/>
              </a:rPr>
              <a:t>ın</a:t>
            </a:r>
            <a:r>
              <a:rPr lang="tr-TR" sz="900" b="0" i="0" dirty="0">
                <a:solidFill>
                  <a:srgbClr val="000000"/>
                </a:solidFill>
                <a:effectLst/>
                <a:latin typeface="Bodoni MT" panose="02070603080606020203" pitchFamily="18" charset="0"/>
              </a:rPr>
              <a:t> </a:t>
            </a:r>
            <a:r>
              <a:rPr lang="tr-TR" sz="900" b="0" i="0" dirty="0" err="1">
                <a:solidFill>
                  <a:srgbClr val="000000"/>
                </a:solidFill>
                <a:effectLst/>
                <a:latin typeface="Bodoni MT" panose="02070603080606020203" pitchFamily="18" charset="0"/>
              </a:rPr>
              <a:t>Belh</a:t>
            </a:r>
            <a:r>
              <a:rPr lang="tr-TR" sz="900" b="0" i="0" dirty="0">
                <a:solidFill>
                  <a:srgbClr val="000000"/>
                </a:solidFill>
                <a:effectLst/>
                <a:latin typeface="Bodoni MT" panose="02070603080606020203" pitchFamily="18" charset="0"/>
              </a:rPr>
              <a:t> şehridir. Anadolu' </a:t>
            </a:r>
            <a:r>
              <a:rPr lang="tr-TR" sz="900" b="0" i="0" dirty="0" err="1">
                <a:solidFill>
                  <a:srgbClr val="000000"/>
                </a:solidFill>
                <a:effectLst/>
                <a:latin typeface="Bodoni MT" panose="02070603080606020203" pitchFamily="18" charset="0"/>
              </a:rPr>
              <a:t>nun</a:t>
            </a:r>
            <a:r>
              <a:rPr lang="tr-TR" sz="900" b="0" i="0" dirty="0">
                <a:solidFill>
                  <a:srgbClr val="000000"/>
                </a:solidFill>
                <a:effectLst/>
                <a:latin typeface="Bodoni MT" panose="02070603080606020203" pitchFamily="18" charset="0"/>
              </a:rPr>
              <a:t> en bilinen evliyalarından olan Mevlana Hazretleri Şems-i </a:t>
            </a:r>
            <a:r>
              <a:rPr lang="tr-TR" sz="900" b="0" i="0" dirty="0" err="1">
                <a:solidFill>
                  <a:srgbClr val="000000"/>
                </a:solidFill>
                <a:effectLst/>
                <a:latin typeface="Bodoni MT" panose="02070603080606020203" pitchFamily="18" charset="0"/>
              </a:rPr>
              <a:t>tebrizi</a:t>
            </a:r>
            <a:r>
              <a:rPr lang="tr-TR" sz="900" b="0" i="0" dirty="0">
                <a:solidFill>
                  <a:srgbClr val="000000"/>
                </a:solidFill>
                <a:effectLst/>
                <a:latin typeface="Bodoni MT" panose="02070603080606020203" pitchFamily="18" charset="0"/>
              </a:rPr>
              <a:t> ile yakın dostluk kurmuştur. Annesi </a:t>
            </a:r>
            <a:r>
              <a:rPr lang="tr-TR" sz="900" b="0" i="0" dirty="0" err="1">
                <a:solidFill>
                  <a:srgbClr val="000000"/>
                </a:solidFill>
                <a:effectLst/>
                <a:latin typeface="Bodoni MT" panose="02070603080606020203" pitchFamily="18" charset="0"/>
              </a:rPr>
              <a:t>Belh</a:t>
            </a:r>
            <a:r>
              <a:rPr lang="tr-TR" sz="900" b="0" i="0" dirty="0">
                <a:solidFill>
                  <a:srgbClr val="000000"/>
                </a:solidFill>
                <a:effectLst/>
                <a:latin typeface="Bodoni MT" panose="02070603080606020203" pitchFamily="18" charset="0"/>
              </a:rPr>
              <a:t> emiri </a:t>
            </a:r>
            <a:r>
              <a:rPr lang="tr-TR" sz="900" b="0" i="0" dirty="0" err="1">
                <a:solidFill>
                  <a:srgbClr val="000000"/>
                </a:solidFill>
                <a:effectLst/>
                <a:latin typeface="Bodoni MT" panose="02070603080606020203" pitchFamily="18" charset="0"/>
              </a:rPr>
              <a:t>Rükneddinin</a:t>
            </a:r>
            <a:r>
              <a:rPr lang="tr-TR" sz="900" b="0" i="0" dirty="0">
                <a:solidFill>
                  <a:srgbClr val="000000"/>
                </a:solidFill>
                <a:effectLst/>
                <a:latin typeface="Bodoni MT" panose="02070603080606020203" pitchFamily="18" charset="0"/>
              </a:rPr>
              <a:t> kızı Mümine Hatundur. Babası </a:t>
            </a:r>
            <a:r>
              <a:rPr lang="tr-TR" sz="900" b="0" i="0" dirty="0" err="1">
                <a:solidFill>
                  <a:srgbClr val="000000"/>
                </a:solidFill>
                <a:effectLst/>
                <a:latin typeface="Bodoni MT" panose="02070603080606020203" pitchFamily="18" charset="0"/>
              </a:rPr>
              <a:t>Belh</a:t>
            </a:r>
            <a:r>
              <a:rPr lang="tr-TR" sz="900" b="0" i="0" dirty="0">
                <a:solidFill>
                  <a:srgbClr val="000000"/>
                </a:solidFill>
                <a:effectLst/>
                <a:latin typeface="Bodoni MT" panose="02070603080606020203" pitchFamily="18" charset="0"/>
              </a:rPr>
              <a:t> şehrinin ileri gelen bilginlerinden olup, bilginlerin sultanı unvanını almış olan Hüseyin Hatibi oğlu Bahaeddin </a:t>
            </a:r>
            <a:r>
              <a:rPr lang="tr-TR" sz="900" b="0" i="0" dirty="0" err="1">
                <a:solidFill>
                  <a:srgbClr val="000000"/>
                </a:solidFill>
                <a:effectLst/>
                <a:latin typeface="Bodoni MT" panose="02070603080606020203" pitchFamily="18" charset="0"/>
              </a:rPr>
              <a:t>Veleddir</a:t>
            </a:r>
            <a:r>
              <a:rPr lang="tr-TR" sz="900" b="0" i="0" dirty="0">
                <a:solidFill>
                  <a:srgbClr val="000000"/>
                </a:solidFill>
                <a:effectLst/>
                <a:latin typeface="Bodoni MT" panose="02070603080606020203" pitchFamily="18" charset="0"/>
              </a:rPr>
              <a:t>. Babası </a:t>
            </a:r>
            <a:r>
              <a:rPr lang="tr-TR" sz="900" b="0" i="0" dirty="0" err="1">
                <a:solidFill>
                  <a:srgbClr val="000000"/>
                </a:solidFill>
                <a:effectLst/>
                <a:latin typeface="Bodoni MT" panose="02070603080606020203" pitchFamily="18" charset="0"/>
              </a:rPr>
              <a:t>Sultanü</a:t>
            </a:r>
            <a:r>
              <a:rPr lang="tr-TR" sz="900" b="0" i="0" dirty="0">
                <a:solidFill>
                  <a:srgbClr val="000000"/>
                </a:solidFill>
                <a:effectLst/>
                <a:latin typeface="Bodoni MT" panose="02070603080606020203" pitchFamily="18" charset="0"/>
              </a:rPr>
              <a:t>-l Ulema Bahaeddin </a:t>
            </a:r>
            <a:r>
              <a:rPr lang="tr-TR" sz="900" b="0" i="0" dirty="0" err="1">
                <a:solidFill>
                  <a:srgbClr val="000000"/>
                </a:solidFill>
                <a:effectLst/>
                <a:latin typeface="Bodoni MT" panose="02070603080606020203" pitchFamily="18" charset="0"/>
              </a:rPr>
              <a:t>Veled</a:t>
            </a:r>
            <a:r>
              <a:rPr lang="tr-TR" sz="900" b="0" i="0" dirty="0">
                <a:solidFill>
                  <a:srgbClr val="000000"/>
                </a:solidFill>
                <a:effectLst/>
                <a:latin typeface="Bodoni MT" panose="02070603080606020203" pitchFamily="18" charset="0"/>
              </a:rPr>
              <a:t> bazı siyasi olayların ve yaklaşmakta olan Moğol istilasının nedeniyle </a:t>
            </a:r>
            <a:r>
              <a:rPr lang="tr-TR" sz="900" b="0" i="0" dirty="0" err="1">
                <a:solidFill>
                  <a:srgbClr val="000000"/>
                </a:solidFill>
                <a:effectLst/>
                <a:latin typeface="Bodoni MT" panose="02070603080606020203" pitchFamily="18" charset="0"/>
              </a:rPr>
              <a:t>Belh</a:t>
            </a:r>
            <a:r>
              <a:rPr lang="tr-TR" sz="900" b="0" i="0" dirty="0">
                <a:solidFill>
                  <a:srgbClr val="000000"/>
                </a:solidFill>
                <a:effectLst/>
                <a:latin typeface="Bodoni MT" panose="02070603080606020203" pitchFamily="18" charset="0"/>
              </a:rPr>
              <a:t> şehrinden ayrılmak zorunda kalmıştır. Öncelikle </a:t>
            </a:r>
            <a:r>
              <a:rPr lang="tr-TR" sz="900" b="0" i="0" dirty="0" err="1">
                <a:solidFill>
                  <a:srgbClr val="000000"/>
                </a:solidFill>
                <a:effectLst/>
                <a:latin typeface="Bodoni MT" panose="02070603080606020203" pitchFamily="18" charset="0"/>
              </a:rPr>
              <a:t>Nişabura</a:t>
            </a:r>
            <a:r>
              <a:rPr lang="tr-TR" sz="900" b="0" i="0" dirty="0">
                <a:solidFill>
                  <a:srgbClr val="000000"/>
                </a:solidFill>
                <a:effectLst/>
                <a:latin typeface="Bodoni MT" panose="02070603080606020203" pitchFamily="18" charset="0"/>
              </a:rPr>
              <a:t> gitmişler, orada Mutasavvıf </a:t>
            </a:r>
            <a:r>
              <a:rPr lang="tr-TR" sz="900" b="0" i="0" dirty="0" err="1">
                <a:solidFill>
                  <a:srgbClr val="000000"/>
                </a:solidFill>
                <a:effectLst/>
                <a:latin typeface="Bodoni MT" panose="02070603080606020203" pitchFamily="18" charset="0"/>
              </a:rPr>
              <a:t>Ferüddin</a:t>
            </a:r>
            <a:r>
              <a:rPr lang="tr-TR" sz="900" b="0" i="0" dirty="0">
                <a:solidFill>
                  <a:srgbClr val="000000"/>
                </a:solidFill>
                <a:effectLst/>
                <a:latin typeface="Bodoni MT" panose="02070603080606020203" pitchFamily="18" charset="0"/>
              </a:rPr>
              <a:t> Attar ile karşılaşmışlardır.</a:t>
            </a:r>
          </a:p>
          <a:p>
            <a:pPr algn="just"/>
            <a:r>
              <a:rPr lang="tr-TR" sz="900" b="0" i="0" dirty="0">
                <a:solidFill>
                  <a:srgbClr val="000000"/>
                </a:solidFill>
                <a:effectLst/>
                <a:latin typeface="Bodoni MT" panose="02070603080606020203" pitchFamily="18" charset="0"/>
              </a:rPr>
              <a:t>Mevlana hazretleri küçük yaşına rağmen, mutasavvıf </a:t>
            </a:r>
            <a:r>
              <a:rPr lang="tr-TR" sz="900" b="0" i="0" dirty="0" err="1">
                <a:solidFill>
                  <a:srgbClr val="000000"/>
                </a:solidFill>
                <a:effectLst/>
                <a:latin typeface="Bodoni MT" panose="02070603080606020203" pitchFamily="18" charset="0"/>
              </a:rPr>
              <a:t>Ferüddin</a:t>
            </a:r>
            <a:r>
              <a:rPr lang="tr-TR" sz="900" b="0" i="0" dirty="0">
                <a:solidFill>
                  <a:srgbClr val="000000"/>
                </a:solidFill>
                <a:effectLst/>
                <a:latin typeface="Bodoni MT" panose="02070603080606020203" pitchFamily="18" charset="0"/>
              </a:rPr>
              <a:t> </a:t>
            </a:r>
            <a:r>
              <a:rPr lang="tr-TR" sz="900" b="0" i="0" dirty="0" err="1">
                <a:solidFill>
                  <a:srgbClr val="000000"/>
                </a:solidFill>
                <a:effectLst/>
                <a:latin typeface="Bodoni MT" panose="02070603080606020203" pitchFamily="18" charset="0"/>
              </a:rPr>
              <a:t>Attarın</a:t>
            </a:r>
            <a:r>
              <a:rPr lang="tr-TR" sz="900" b="0" i="0" dirty="0">
                <a:solidFill>
                  <a:srgbClr val="000000"/>
                </a:solidFill>
                <a:effectLst/>
                <a:latin typeface="Bodoni MT" panose="02070603080606020203" pitchFamily="18" charset="0"/>
              </a:rPr>
              <a:t> ilgisini çekmiştir. Şems </a:t>
            </a:r>
            <a:r>
              <a:rPr lang="tr-TR" sz="900" b="0" i="0" dirty="0" err="1">
                <a:solidFill>
                  <a:srgbClr val="000000"/>
                </a:solidFill>
                <a:effectLst/>
                <a:latin typeface="Bodoni MT" panose="02070603080606020203" pitchFamily="18" charset="0"/>
              </a:rPr>
              <a:t>tebrizi</a:t>
            </a:r>
            <a:r>
              <a:rPr lang="tr-TR" sz="900" b="0" i="0" dirty="0">
                <a:solidFill>
                  <a:srgbClr val="000000"/>
                </a:solidFill>
                <a:effectLst/>
                <a:latin typeface="Bodoni MT" panose="02070603080606020203" pitchFamily="18" charset="0"/>
              </a:rPr>
              <a:t> ile 15 Kasım 1244 yılında karşılaşmıştır. Yüce gönüllü, güzel fikirli olan Mevlana hazretleri, Şems </a:t>
            </a:r>
            <a:r>
              <a:rPr lang="tr-TR" sz="900" b="0" i="0" dirty="0" err="1">
                <a:solidFill>
                  <a:srgbClr val="000000"/>
                </a:solidFill>
                <a:effectLst/>
                <a:latin typeface="Bodoni MT" panose="02070603080606020203" pitchFamily="18" charset="0"/>
              </a:rPr>
              <a:t>tebrizi</a:t>
            </a:r>
            <a:r>
              <a:rPr lang="tr-TR" sz="900" b="0" i="0" dirty="0">
                <a:solidFill>
                  <a:srgbClr val="000000"/>
                </a:solidFill>
                <a:effectLst/>
                <a:latin typeface="Bodoni MT" panose="02070603080606020203" pitchFamily="18" charset="0"/>
              </a:rPr>
              <a:t> ile tanışmasının bir soru ile başladığı bazı kaynaklarda açıkça belirtilmiştir. İlk karşılaşmalarında Şems' in Mevlana' ya Bayezid' i </a:t>
            </a:r>
            <a:r>
              <a:rPr lang="tr-TR" sz="900" b="0" i="0" dirty="0" err="1">
                <a:solidFill>
                  <a:srgbClr val="000000"/>
                </a:solidFill>
                <a:effectLst/>
                <a:latin typeface="Bodoni MT" panose="02070603080606020203" pitchFamily="18" charset="0"/>
              </a:rPr>
              <a:t>Bistami</a:t>
            </a:r>
            <a:r>
              <a:rPr lang="tr-TR" sz="900" b="0" i="0" dirty="0">
                <a:solidFill>
                  <a:srgbClr val="000000"/>
                </a:solidFill>
                <a:effectLst/>
                <a:latin typeface="Bodoni MT" panose="02070603080606020203" pitchFamily="18" charset="0"/>
              </a:rPr>
              <a:t> ile Hz. Peygamberi kıyaslayan bir soru sorulduğunda Mevlana' </a:t>
            </a:r>
            <a:r>
              <a:rPr lang="tr-TR" sz="900" b="0" i="0" dirty="0" err="1">
                <a:solidFill>
                  <a:srgbClr val="000000"/>
                </a:solidFill>
                <a:effectLst/>
                <a:latin typeface="Bodoni MT" panose="02070603080606020203" pitchFamily="18" charset="0"/>
              </a:rPr>
              <a:t>nın</a:t>
            </a:r>
            <a:r>
              <a:rPr lang="tr-TR" sz="900" b="0" i="0" dirty="0">
                <a:solidFill>
                  <a:srgbClr val="000000"/>
                </a:solidFill>
                <a:effectLst/>
                <a:latin typeface="Bodoni MT" panose="02070603080606020203" pitchFamily="18" charset="0"/>
              </a:rPr>
              <a:t> vermiş olduğu cevabı çok beğenerek Mevlana ile kucaklaştığı belirtilmiştir. </a:t>
            </a:r>
            <a:r>
              <a:rPr lang="tr-TR" sz="900" b="0" i="0" dirty="0" err="1">
                <a:solidFill>
                  <a:srgbClr val="000000"/>
                </a:solidFill>
                <a:effectLst/>
                <a:latin typeface="Bodoni MT" panose="02070603080606020203" pitchFamily="18" charset="0"/>
              </a:rPr>
              <a:t>Mevlanın</a:t>
            </a:r>
            <a:r>
              <a:rPr lang="tr-TR" sz="900" b="0" i="0" dirty="0">
                <a:solidFill>
                  <a:srgbClr val="000000"/>
                </a:solidFill>
                <a:effectLst/>
                <a:latin typeface="Bodoni MT" panose="02070603080606020203" pitchFamily="18" charset="0"/>
              </a:rPr>
              <a:t> hayatında en önemli bir yere sahip olan Şems </a:t>
            </a:r>
            <a:r>
              <a:rPr lang="tr-TR" sz="900" b="0" i="0" dirty="0" err="1">
                <a:solidFill>
                  <a:srgbClr val="000000"/>
                </a:solidFill>
                <a:effectLst/>
                <a:latin typeface="Bodoni MT" panose="02070603080606020203" pitchFamily="18" charset="0"/>
              </a:rPr>
              <a:t>tebrizi</a:t>
            </a:r>
            <a:r>
              <a:rPr lang="tr-TR" sz="900" b="0" i="0" dirty="0">
                <a:solidFill>
                  <a:srgbClr val="000000"/>
                </a:solidFill>
                <a:effectLst/>
                <a:latin typeface="Bodoni MT" panose="02070603080606020203" pitchFamily="18" charset="0"/>
              </a:rPr>
              <a:t>, Mevlana için dönüm noktası olmuştur. Aslına bakılırsa Mevlana Şems Tebrizi, Şems Tebrizi Mevlana ayrı kullanılmamaktadır. o kadar bütünleşmiş ve birbirinden ayrı düşünülemeyen iki ayrı hoşgörü timsali. </a:t>
            </a:r>
            <a:r>
              <a:rPr lang="tr-TR" sz="900" b="0" i="0" dirty="0" err="1">
                <a:solidFill>
                  <a:srgbClr val="000000"/>
                </a:solidFill>
                <a:effectLst/>
                <a:latin typeface="Bodoni MT" panose="02070603080606020203" pitchFamily="18" charset="0"/>
              </a:rPr>
              <a:t>mevlana_kimdir_hakkinda_bilgiBeraberlikleri</a:t>
            </a:r>
            <a:r>
              <a:rPr lang="tr-TR" sz="900" b="0" i="0" dirty="0">
                <a:solidFill>
                  <a:srgbClr val="000000"/>
                </a:solidFill>
                <a:effectLst/>
                <a:latin typeface="Bodoni MT" panose="02070603080606020203" pitchFamily="18" charset="0"/>
              </a:rPr>
              <a:t> uzun sürmesi ve Şems aniden vefat etti. Mevlana ise bu terk edilişin ardından uzun süre inzivaya çekilip Selahaddin </a:t>
            </a:r>
            <a:r>
              <a:rPr lang="tr-TR" sz="900" b="0" i="0" dirty="0" err="1">
                <a:solidFill>
                  <a:srgbClr val="000000"/>
                </a:solidFill>
                <a:effectLst/>
                <a:latin typeface="Bodoni MT" panose="02070603080606020203" pitchFamily="18" charset="0"/>
              </a:rPr>
              <a:t>Zerkubi</a:t>
            </a:r>
            <a:r>
              <a:rPr lang="tr-TR" sz="900" b="0" i="0" dirty="0">
                <a:solidFill>
                  <a:srgbClr val="000000"/>
                </a:solidFill>
                <a:effectLst/>
                <a:latin typeface="Bodoni MT" panose="02070603080606020203" pitchFamily="18" charset="0"/>
              </a:rPr>
              <a:t> ve Hüsameddin Çelebi ile yakınlık kurmaya başladılar. Mevlana Hazretleri 17 Aralık 1273 günü Hakkın rahmetine kavuşmuştur. Hoşgörünün simgesi olan </a:t>
            </a:r>
            <a:r>
              <a:rPr lang="tr-TR" sz="900" b="0" i="0" dirty="0" err="1">
                <a:solidFill>
                  <a:srgbClr val="000000"/>
                </a:solidFill>
                <a:effectLst/>
                <a:latin typeface="Bodoni MT" panose="02070603080606020203" pitchFamily="18" charset="0"/>
              </a:rPr>
              <a:t>Mevlanayı</a:t>
            </a:r>
            <a:r>
              <a:rPr lang="tr-TR" sz="900" b="0" i="0" dirty="0">
                <a:solidFill>
                  <a:srgbClr val="000000"/>
                </a:solidFill>
                <a:effectLst/>
                <a:latin typeface="Bodoni MT" panose="02070603080606020203" pitchFamily="18" charset="0"/>
              </a:rPr>
              <a:t> anlatmak için satırlar da kelimelere de kifayetsiz kalacaktır. Fakat onun güzel ve ruhumuzu yakan sözleri her zaman kulaklarımızdadır.</a:t>
            </a:r>
          </a:p>
          <a:p>
            <a:pPr algn="l"/>
            <a:endParaRPr lang="tr-TR" sz="1200" b="0" i="0" dirty="0">
              <a:solidFill>
                <a:srgbClr val="000000"/>
              </a:solidFill>
              <a:effectLst/>
              <a:latin typeface="Bodoni MT" panose="02070603080606020203" pitchFamily="18" charset="0"/>
            </a:endParaRPr>
          </a:p>
        </p:txBody>
      </p:sp>
      <p:sp>
        <p:nvSpPr>
          <p:cNvPr id="15" name="Metin kutusu 14">
            <a:extLst>
              <a:ext uri="{FF2B5EF4-FFF2-40B4-BE49-F238E27FC236}">
                <a16:creationId xmlns:a16="http://schemas.microsoft.com/office/drawing/2014/main" id="{F6C0EBBA-0FAA-9E1A-E830-70B5007D50D3}"/>
              </a:ext>
            </a:extLst>
          </p:cNvPr>
          <p:cNvSpPr txBox="1"/>
          <p:nvPr/>
        </p:nvSpPr>
        <p:spPr>
          <a:xfrm>
            <a:off x="116672" y="5004466"/>
            <a:ext cx="4464496" cy="1384995"/>
          </a:xfrm>
          <a:prstGeom prst="rect">
            <a:avLst/>
          </a:prstGeom>
          <a:noFill/>
        </p:spPr>
        <p:txBody>
          <a:bodyPr wrap="square">
            <a:spAutoFit/>
          </a:bodyPr>
          <a:lstStyle/>
          <a:p>
            <a:r>
              <a:rPr lang="tr-TR" sz="1400" b="1" i="0" dirty="0">
                <a:solidFill>
                  <a:srgbClr val="000000"/>
                </a:solidFill>
                <a:effectLst/>
                <a:latin typeface="Bodoni MT" panose="02070603080606020203" pitchFamily="18" charset="0"/>
              </a:rPr>
              <a:t>                     </a:t>
            </a:r>
            <a:r>
              <a:rPr lang="tr-TR" sz="900" b="1" i="0" dirty="0">
                <a:solidFill>
                  <a:schemeClr val="tx2"/>
                </a:solidFill>
                <a:effectLst/>
                <a:latin typeface="Bodoni MT" panose="02070603080606020203" pitchFamily="18" charset="0"/>
              </a:rPr>
              <a:t>MEVLANANIN YEDİ ÖĞÜDÜ</a:t>
            </a:r>
            <a:br>
              <a:rPr lang="tr-TR" dirty="0"/>
            </a:br>
            <a:r>
              <a:rPr lang="tr-TR" sz="1000" i="0" dirty="0">
                <a:solidFill>
                  <a:srgbClr val="000000"/>
                </a:solidFill>
                <a:effectLst/>
                <a:latin typeface="Bodoni MT" panose="02070603080606020203" pitchFamily="18" charset="0"/>
              </a:rPr>
              <a:t>- Cömertlik ve yardım etme konusunda akarsu gibi ol</a:t>
            </a:r>
          </a:p>
          <a:p>
            <a:r>
              <a:rPr lang="tr-TR" sz="1000" i="0" dirty="0">
                <a:solidFill>
                  <a:srgbClr val="000000"/>
                </a:solidFill>
                <a:effectLst/>
                <a:latin typeface="Bodoni MT" panose="02070603080606020203" pitchFamily="18" charset="0"/>
              </a:rPr>
              <a:t>- Şefkat ve merhamette güneş gibi ol</a:t>
            </a:r>
            <a:br>
              <a:rPr lang="tr-TR" sz="1000" dirty="0">
                <a:latin typeface="Bodoni MT" panose="02070603080606020203" pitchFamily="18" charset="0"/>
              </a:rPr>
            </a:br>
            <a:r>
              <a:rPr lang="tr-TR" sz="1000" i="0" dirty="0">
                <a:solidFill>
                  <a:srgbClr val="000000"/>
                </a:solidFill>
                <a:effectLst/>
                <a:latin typeface="Bodoni MT" panose="02070603080606020203" pitchFamily="18" charset="0"/>
              </a:rPr>
              <a:t>- Başkalarının kusurunu örtmede gece gibi ol</a:t>
            </a:r>
            <a:br>
              <a:rPr lang="tr-TR" sz="1000" dirty="0">
                <a:latin typeface="Bodoni MT" panose="02070603080606020203" pitchFamily="18" charset="0"/>
              </a:rPr>
            </a:br>
            <a:r>
              <a:rPr lang="tr-TR" sz="1000" i="0" dirty="0">
                <a:solidFill>
                  <a:srgbClr val="000000"/>
                </a:solidFill>
                <a:effectLst/>
                <a:latin typeface="Bodoni MT" panose="02070603080606020203" pitchFamily="18" charset="0"/>
              </a:rPr>
              <a:t>- Hiddet ve asabiyette ölü gibi ol</a:t>
            </a:r>
            <a:br>
              <a:rPr lang="tr-TR" sz="1000" dirty="0">
                <a:latin typeface="Bodoni MT" panose="02070603080606020203" pitchFamily="18" charset="0"/>
              </a:rPr>
            </a:br>
            <a:r>
              <a:rPr lang="tr-TR" sz="1000" i="0" dirty="0">
                <a:solidFill>
                  <a:srgbClr val="000000"/>
                </a:solidFill>
                <a:effectLst/>
                <a:latin typeface="Bodoni MT" panose="02070603080606020203" pitchFamily="18" charset="0"/>
              </a:rPr>
              <a:t>- Tevazu ve </a:t>
            </a:r>
            <a:r>
              <a:rPr lang="tr-TR" sz="1000" i="0" dirty="0" err="1">
                <a:solidFill>
                  <a:srgbClr val="000000"/>
                </a:solidFill>
                <a:effectLst/>
                <a:latin typeface="Bodoni MT" panose="02070603080606020203" pitchFamily="18" charset="0"/>
              </a:rPr>
              <a:t>alçakgönüllükte</a:t>
            </a:r>
            <a:r>
              <a:rPr lang="tr-TR" sz="1000" i="0" dirty="0">
                <a:solidFill>
                  <a:srgbClr val="000000"/>
                </a:solidFill>
                <a:effectLst/>
                <a:latin typeface="Bodoni MT" panose="02070603080606020203" pitchFamily="18" charset="0"/>
              </a:rPr>
              <a:t> toprak gibi ol</a:t>
            </a:r>
            <a:br>
              <a:rPr lang="tr-TR" sz="1000" dirty="0">
                <a:latin typeface="Bodoni MT" panose="02070603080606020203" pitchFamily="18" charset="0"/>
              </a:rPr>
            </a:br>
            <a:r>
              <a:rPr lang="tr-TR" sz="1000" i="0" dirty="0">
                <a:solidFill>
                  <a:srgbClr val="000000"/>
                </a:solidFill>
                <a:effectLst/>
                <a:latin typeface="Bodoni MT" panose="02070603080606020203" pitchFamily="18" charset="0"/>
              </a:rPr>
              <a:t>- Hoşgörülülükte deniz gibi ol</a:t>
            </a:r>
            <a:br>
              <a:rPr lang="tr-TR" sz="1000" dirty="0">
                <a:latin typeface="Bodoni MT" panose="02070603080606020203" pitchFamily="18" charset="0"/>
              </a:rPr>
            </a:br>
            <a:r>
              <a:rPr lang="tr-TR" sz="1000" i="0" dirty="0">
                <a:solidFill>
                  <a:srgbClr val="000000"/>
                </a:solidFill>
                <a:effectLst/>
                <a:latin typeface="Bodoni MT" panose="02070603080606020203" pitchFamily="18" charset="0"/>
              </a:rPr>
              <a:t>- Ya olduğun gibi görün, ya göründüğün gibi ol</a:t>
            </a:r>
            <a:endParaRPr lang="tr-TR" sz="1000" dirty="0">
              <a:latin typeface="Bodoni MT" panose="02070603080606020203" pitchFamily="18" charset="0"/>
            </a:endParaRPr>
          </a:p>
        </p:txBody>
      </p:sp>
    </p:spTree>
    <p:extLst>
      <p:ext uri="{BB962C8B-B14F-4D97-AF65-F5344CB8AC3E}">
        <p14:creationId xmlns:p14="http://schemas.microsoft.com/office/powerpoint/2010/main" val="14107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C58236-9135-2875-015B-74CC3F05FB95}"/>
              </a:ext>
            </a:extLst>
          </p:cNvPr>
          <p:cNvSpPr>
            <a:spLocks noGrp="1"/>
          </p:cNvSpPr>
          <p:nvPr>
            <p:ph type="title"/>
          </p:nvPr>
        </p:nvSpPr>
        <p:spPr>
          <a:xfrm>
            <a:off x="-252536" y="-4528"/>
            <a:ext cx="8229600" cy="1143000"/>
          </a:xfrm>
        </p:spPr>
        <p:txBody>
          <a:bodyPr>
            <a:normAutofit/>
          </a:bodyPr>
          <a:lstStyle/>
          <a:p>
            <a:r>
              <a:rPr lang="tr-TR" sz="1800" b="1" i="0" cap="all" dirty="0">
                <a:solidFill>
                  <a:srgbClr val="00365F"/>
                </a:solidFill>
                <a:effectLst/>
                <a:latin typeface="Arial Black" pitchFamily="34" charset="0"/>
              </a:rPr>
              <a:t>KONYA HAKKINDA BİLGİLER</a:t>
            </a:r>
            <a:br>
              <a:rPr lang="tr-TR" b="1" i="0" cap="all" dirty="0">
                <a:solidFill>
                  <a:srgbClr val="00365F"/>
                </a:solidFill>
                <a:effectLst/>
                <a:latin typeface="Quicksand"/>
              </a:rPr>
            </a:br>
            <a:endParaRPr lang="tr-TR" dirty="0"/>
          </a:p>
        </p:txBody>
      </p:sp>
      <p:pic>
        <p:nvPicPr>
          <p:cNvPr id="2050" name="Picture 2" descr="Konya Hakkında Bilgiler">
            <a:extLst>
              <a:ext uri="{FF2B5EF4-FFF2-40B4-BE49-F238E27FC236}">
                <a16:creationId xmlns:a16="http://schemas.microsoft.com/office/drawing/2014/main" id="{9A103AED-9F17-251F-629A-2A050834B2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5" y="692696"/>
            <a:ext cx="4464495"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57AE0B24-6FFF-8610-44A2-C0A419DFDBC5}"/>
              </a:ext>
            </a:extLst>
          </p:cNvPr>
          <p:cNvSpPr txBox="1"/>
          <p:nvPr/>
        </p:nvSpPr>
        <p:spPr>
          <a:xfrm>
            <a:off x="4607375" y="784529"/>
            <a:ext cx="4464493" cy="1015663"/>
          </a:xfrm>
          <a:prstGeom prst="rect">
            <a:avLst/>
          </a:prstGeom>
          <a:noFill/>
        </p:spPr>
        <p:txBody>
          <a:bodyPr wrap="square">
            <a:spAutoFit/>
          </a:bodyPr>
          <a:lstStyle/>
          <a:p>
            <a:r>
              <a:rPr lang="tr-TR" sz="1000" b="0" i="0" dirty="0">
                <a:solidFill>
                  <a:srgbClr val="000000"/>
                </a:solidFill>
                <a:effectLst/>
                <a:latin typeface="Bodoni MT" panose="02070603080606020203" pitchFamily="18" charset="0"/>
              </a:rPr>
              <a:t>Konya, Türkiye'nin yüzölçümü bakımından en büyük ili ve en kalabalık altıncı şehridir. 31 ilçeden oluşur. Konya il nüfusu 2020 yılında 2.277.017'ydi,[1] trafik plaka numarası 42'dir.[3] 1875'te kurulan Konya Belediyesi, 1987'de çıkarılan 3399 sayılı yasa gereğince "büyükşehir" statüsüne kavuşmuş olup 1989'dan beri belediye hizmetleri bu statüye göre yürütülmektedir. 2014'te 6360 sayılı kanun ile büyükşehir belediyesinin sınırları il mülki sınırları oldu.</a:t>
            </a:r>
            <a:endParaRPr lang="tr-TR" sz="1000" dirty="0">
              <a:latin typeface="Bodoni MT" panose="02070603080606020203" pitchFamily="18" charset="0"/>
            </a:endParaRPr>
          </a:p>
        </p:txBody>
      </p:sp>
      <p:sp>
        <p:nvSpPr>
          <p:cNvPr id="9" name="Metin kutusu 8">
            <a:extLst>
              <a:ext uri="{FF2B5EF4-FFF2-40B4-BE49-F238E27FC236}">
                <a16:creationId xmlns:a16="http://schemas.microsoft.com/office/drawing/2014/main" id="{4B9B2412-5269-E33D-418D-F4F4832E9622}"/>
              </a:ext>
            </a:extLst>
          </p:cNvPr>
          <p:cNvSpPr txBox="1"/>
          <p:nvPr/>
        </p:nvSpPr>
        <p:spPr>
          <a:xfrm>
            <a:off x="4607374" y="1805928"/>
            <a:ext cx="4536625" cy="1323439"/>
          </a:xfrm>
          <a:prstGeom prst="rect">
            <a:avLst/>
          </a:prstGeom>
          <a:noFill/>
        </p:spPr>
        <p:txBody>
          <a:bodyPr wrap="square">
            <a:spAutoFit/>
          </a:bodyPr>
          <a:lstStyle/>
          <a:p>
            <a:r>
              <a:rPr lang="tr-TR" sz="1000" b="0" i="0" dirty="0">
                <a:solidFill>
                  <a:srgbClr val="000000"/>
                </a:solidFill>
                <a:effectLst/>
                <a:latin typeface="Bodoni MT" panose="02070603080606020203" pitchFamily="18" charset="0"/>
              </a:rPr>
              <a:t>Ekonomik açıdan Türkiye'nin gelişmiş kentlerinden biri olan Konya doğal ve tarihsel zenginlikleriyle de önem taşır. Dünyanın en eski yerleşimlerinden biri olan Çatalhöyük, 2012 yılında UNESCO Dünya Miras Listesi'ne alınmıştır. Şehir Anadolu </a:t>
            </a:r>
            <a:r>
              <a:rPr lang="tr-TR" sz="1000" b="0" i="0" dirty="0" err="1">
                <a:solidFill>
                  <a:srgbClr val="000000"/>
                </a:solidFill>
                <a:effectLst/>
                <a:latin typeface="Bodoni MT" panose="02070603080606020203" pitchFamily="18" charset="0"/>
              </a:rPr>
              <a:t>Selçukluları’nın</a:t>
            </a:r>
            <a:r>
              <a:rPr lang="tr-TR" sz="1000" b="0" i="0" dirty="0">
                <a:solidFill>
                  <a:srgbClr val="000000"/>
                </a:solidFill>
                <a:effectLst/>
                <a:latin typeface="Bodoni MT" panose="02070603080606020203" pitchFamily="18" charset="0"/>
              </a:rPr>
              <a:t> ve Karamanoğulları’nın başkentliğini yapmıştır. Türkiye'nin en önemli sanayi kentlerinden birisidir. Anadolu </a:t>
            </a:r>
            <a:r>
              <a:rPr lang="tr-TR" sz="1000" b="0" i="0" dirty="0" err="1">
                <a:solidFill>
                  <a:srgbClr val="000000"/>
                </a:solidFill>
                <a:effectLst/>
                <a:latin typeface="Bodoni MT" panose="02070603080606020203" pitchFamily="18" charset="0"/>
              </a:rPr>
              <a:t>Kaplanları'ndandır</a:t>
            </a:r>
            <a:r>
              <a:rPr lang="tr-TR" sz="1000" b="0" i="0" dirty="0">
                <a:solidFill>
                  <a:srgbClr val="000000"/>
                </a:solidFill>
                <a:effectLst/>
                <a:latin typeface="Bodoni MT" panose="02070603080606020203" pitchFamily="18" charset="0"/>
              </a:rPr>
              <a:t>. Şehrin futbol takımı Konyaspor'dur. Yöresel yemekleri </a:t>
            </a:r>
            <a:r>
              <a:rPr lang="tr-TR" sz="1000" b="0" i="0" dirty="0" err="1">
                <a:solidFill>
                  <a:srgbClr val="000000"/>
                </a:solidFill>
                <a:effectLst/>
                <a:latin typeface="Bodoni MT" panose="02070603080606020203" pitchFamily="18" charset="0"/>
              </a:rPr>
              <a:t>etliekmek</a:t>
            </a:r>
            <a:r>
              <a:rPr lang="tr-TR" sz="1000" b="0" i="0" dirty="0">
                <a:solidFill>
                  <a:srgbClr val="000000"/>
                </a:solidFill>
                <a:effectLst/>
                <a:latin typeface="Bodoni MT" panose="02070603080606020203" pitchFamily="18" charset="0"/>
              </a:rPr>
              <a:t>, bamya çorbası, Mevlana böreği, yağ somunu, tirit, Konya pilavı, sac arası ve fırın </a:t>
            </a:r>
            <a:r>
              <a:rPr lang="tr-TR" sz="1000" b="0" i="0" dirty="0" err="1">
                <a:solidFill>
                  <a:srgbClr val="000000"/>
                </a:solidFill>
                <a:effectLst/>
                <a:latin typeface="Bodoni MT" panose="02070603080606020203" pitchFamily="18" charset="0"/>
              </a:rPr>
              <a:t>kebabı'dır</a:t>
            </a:r>
            <a:r>
              <a:rPr lang="tr-TR" sz="1000" b="0" i="0" dirty="0">
                <a:solidFill>
                  <a:srgbClr val="000000"/>
                </a:solidFill>
                <a:effectLst/>
                <a:latin typeface="Bodoni MT" panose="02070603080606020203" pitchFamily="18" charset="0"/>
              </a:rPr>
              <a:t>. Konya’nın simgeleri Mevlana Müzesi (Kubbe-i </a:t>
            </a:r>
            <a:r>
              <a:rPr lang="tr-TR" sz="1000" b="0" i="0" dirty="0" err="1">
                <a:solidFill>
                  <a:srgbClr val="000000"/>
                </a:solidFill>
                <a:effectLst/>
                <a:latin typeface="Bodoni MT" panose="02070603080606020203" pitchFamily="18" charset="0"/>
              </a:rPr>
              <a:t>Hadrâ</a:t>
            </a:r>
            <a:r>
              <a:rPr lang="tr-TR" sz="1000" b="0" i="0" dirty="0">
                <a:solidFill>
                  <a:srgbClr val="000000"/>
                </a:solidFill>
                <a:effectLst/>
                <a:latin typeface="Bodoni MT" panose="02070603080606020203" pitchFamily="18" charset="0"/>
              </a:rPr>
              <a:t>), çift başlı </a:t>
            </a:r>
            <a:r>
              <a:rPr lang="tr-TR" sz="1000" b="0" i="0" dirty="0" err="1">
                <a:solidFill>
                  <a:srgbClr val="000000"/>
                </a:solidFill>
                <a:effectLst/>
                <a:latin typeface="Bodoni MT" panose="02070603080606020203" pitchFamily="18" charset="0"/>
              </a:rPr>
              <a:t>kartal'dır</a:t>
            </a:r>
            <a:r>
              <a:rPr lang="tr-TR" sz="1000" b="0" i="0" dirty="0">
                <a:solidFill>
                  <a:srgbClr val="000000"/>
                </a:solidFill>
                <a:effectLst/>
                <a:latin typeface="Bodoni MT" panose="02070603080606020203" pitchFamily="18" charset="0"/>
              </a:rPr>
              <a:t>.</a:t>
            </a:r>
            <a:endParaRPr lang="tr-TR" sz="1000" dirty="0">
              <a:latin typeface="Bodoni MT" panose="02070603080606020203" pitchFamily="18" charset="0"/>
            </a:endParaRPr>
          </a:p>
        </p:txBody>
      </p:sp>
      <p:sp>
        <p:nvSpPr>
          <p:cNvPr id="11" name="Metin kutusu 10">
            <a:extLst>
              <a:ext uri="{FF2B5EF4-FFF2-40B4-BE49-F238E27FC236}">
                <a16:creationId xmlns:a16="http://schemas.microsoft.com/office/drawing/2014/main" id="{4B199D25-6BA2-448E-912F-48EE495D2ED6}"/>
              </a:ext>
            </a:extLst>
          </p:cNvPr>
          <p:cNvSpPr txBox="1"/>
          <p:nvPr/>
        </p:nvSpPr>
        <p:spPr>
          <a:xfrm>
            <a:off x="99473" y="3068960"/>
            <a:ext cx="9044526" cy="1938992"/>
          </a:xfrm>
          <a:prstGeom prst="rect">
            <a:avLst/>
          </a:prstGeom>
          <a:noFill/>
        </p:spPr>
        <p:txBody>
          <a:bodyPr wrap="square">
            <a:spAutoFit/>
          </a:bodyPr>
          <a:lstStyle/>
          <a:p>
            <a:pPr algn="just"/>
            <a:r>
              <a:rPr lang="tr-TR" sz="1000" b="1" i="0" dirty="0">
                <a:solidFill>
                  <a:srgbClr val="000000"/>
                </a:solidFill>
                <a:effectLst/>
                <a:latin typeface="Bodoni MT" panose="02070603080606020203" pitchFamily="18" charset="0"/>
              </a:rPr>
              <a:t>Konya/Ereğli İvriz'deki kaya kabartmaları</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İle adını veren Konya şehrinin isminin Kutsal Tasvir anlamındaki "İkon" sözcüğüne bağlı olduğu iddia edilir. Mitolojide bu konuda değişik rivayetler bulunmaktadır. Bu hikâyelerden birinde anlatıldığı üzere, kente dadanan ejderhayı öldüren kişiye şükran ifadesi olarak bir anıt yapılır ve üzerine de olayı anlatan bir resim çizilir. Bu anıta verilen isim, </a:t>
            </a:r>
            <a:r>
              <a:rPr lang="tr-TR" sz="1000" b="0" i="0" dirty="0" err="1">
                <a:solidFill>
                  <a:srgbClr val="000000"/>
                </a:solidFill>
                <a:effectLst/>
                <a:latin typeface="Bodoni MT" panose="02070603080606020203" pitchFamily="18" charset="0"/>
              </a:rPr>
              <a:t>İkonion</a:t>
            </a:r>
            <a:r>
              <a:rPr lang="tr-TR" sz="1000" b="0" i="0" dirty="0">
                <a:solidFill>
                  <a:srgbClr val="000000"/>
                </a:solidFill>
                <a:effectLst/>
                <a:latin typeface="Bodoni MT" panose="02070603080606020203" pitchFamily="18" charset="0"/>
              </a:rPr>
              <a:t> dur. </a:t>
            </a:r>
            <a:r>
              <a:rPr lang="tr-TR" sz="1000" b="0" i="0" dirty="0" err="1">
                <a:solidFill>
                  <a:srgbClr val="000000"/>
                </a:solidFill>
                <a:effectLst/>
                <a:latin typeface="Bodoni MT" panose="02070603080606020203" pitchFamily="18" charset="0"/>
              </a:rPr>
              <a:t>İkonion</a:t>
            </a:r>
            <a:r>
              <a:rPr lang="tr-TR" sz="1000" b="0" i="0" dirty="0">
                <a:solidFill>
                  <a:srgbClr val="000000"/>
                </a:solidFill>
                <a:effectLst/>
                <a:latin typeface="Bodoni MT" panose="02070603080606020203" pitchFamily="18" charset="0"/>
              </a:rPr>
              <a:t> adı, zamanla </a:t>
            </a:r>
            <a:r>
              <a:rPr lang="tr-TR" sz="1000" b="0" i="0" dirty="0" err="1">
                <a:solidFill>
                  <a:srgbClr val="000000"/>
                </a:solidFill>
                <a:effectLst/>
                <a:latin typeface="Bodoni MT" panose="02070603080606020203" pitchFamily="18" charset="0"/>
              </a:rPr>
              <a:t>İcconium'a</a:t>
            </a:r>
            <a:r>
              <a:rPr lang="tr-TR" sz="1000" b="0" i="0" dirty="0">
                <a:solidFill>
                  <a:srgbClr val="000000"/>
                </a:solidFill>
                <a:effectLst/>
                <a:latin typeface="Bodoni MT" panose="02070603080606020203" pitchFamily="18" charset="0"/>
              </a:rPr>
              <a:t> dönüşür.</a:t>
            </a:r>
          </a:p>
          <a:p>
            <a:pPr algn="just"/>
            <a:r>
              <a:rPr lang="tr-TR" sz="1000" b="0" i="0" dirty="0">
                <a:solidFill>
                  <a:srgbClr val="000000"/>
                </a:solidFill>
                <a:effectLst/>
                <a:latin typeface="Bodoni MT" panose="02070603080606020203" pitchFamily="18" charset="0"/>
              </a:rPr>
              <a:t>Konya ismi diğer bir efsaneye göre şöyle ortaya çıkmıştır; doğudan gelen iki veli, rüzgâr hızıyla uçar gibi Anadolu içlerinde ilerlemektedir. Uzun zamandan beri epeyce yol katetmişlerdir. Yemyeşil ovaları, şırıl şırıl pınarları, berrak akan ırmakları bulunan bir yere gelince istirahat etmek isterler. Biri diğerine "Konalım mı?" (''Konaklayalım mı'' anlamında) diye sorar. Diğer </a:t>
            </a:r>
            <a:r>
              <a:rPr lang="tr-TR" sz="1000" b="0" i="0" dirty="0" err="1">
                <a:solidFill>
                  <a:srgbClr val="000000"/>
                </a:solidFill>
                <a:effectLst/>
                <a:latin typeface="Bodoni MT" panose="02070603080606020203" pitchFamily="18" charset="0"/>
              </a:rPr>
              <a:t>vel</a:t>
            </a:r>
            <a:r>
              <a:rPr lang="tr-TR" sz="1000" b="0" i="0" dirty="0">
                <a:solidFill>
                  <a:srgbClr val="000000"/>
                </a:solidFill>
                <a:effectLst/>
                <a:latin typeface="Bodoni MT" panose="02070603080606020203" pitchFamily="18" charset="0"/>
              </a:rPr>
              <a:t>-i zat bu teklifi beklemektedir sanki; "Ne duruyorsun kon, ya!" der. Böylece burada kurulan yeni il "Konya" adıyla tanınır, "Konya" adıyla bilinir.[kaynak belirtilmeli]</a:t>
            </a:r>
          </a:p>
          <a:p>
            <a:pPr algn="just"/>
            <a:r>
              <a:rPr lang="tr-TR" sz="1000" b="0" i="0" dirty="0">
                <a:solidFill>
                  <a:srgbClr val="000000"/>
                </a:solidFill>
                <a:effectLst/>
                <a:latin typeface="Bodoni MT" panose="02070603080606020203" pitchFamily="18" charset="0"/>
              </a:rPr>
              <a:t>Roma döneminde İmparator adlarıyla değişen, </a:t>
            </a:r>
            <a:r>
              <a:rPr lang="tr-TR" sz="1000" b="0" i="0" dirty="0" err="1">
                <a:solidFill>
                  <a:srgbClr val="000000"/>
                </a:solidFill>
                <a:effectLst/>
                <a:latin typeface="Bodoni MT" panose="02070603080606020203" pitchFamily="18" charset="0"/>
              </a:rPr>
              <a:t>Claudiconium</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Colonia</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Selie</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Augusta</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İconium</a:t>
            </a:r>
            <a:r>
              <a:rPr lang="tr-TR" sz="1000" b="0" i="0" dirty="0">
                <a:solidFill>
                  <a:srgbClr val="000000"/>
                </a:solidFill>
                <a:effectLst/>
                <a:latin typeface="Bodoni MT" panose="02070603080606020203" pitchFamily="18" charset="0"/>
              </a:rPr>
              <a:t> gibi yeni adlar alır. Bizans kaynaklarında </a:t>
            </a:r>
            <a:r>
              <a:rPr lang="tr-TR" sz="1000" b="0" i="0" dirty="0" err="1">
                <a:solidFill>
                  <a:srgbClr val="000000"/>
                </a:solidFill>
                <a:effectLst/>
                <a:latin typeface="Bodoni MT" panose="02070603080606020203" pitchFamily="18" charset="0"/>
              </a:rPr>
              <a:t>Tokonion</a:t>
            </a:r>
            <a:r>
              <a:rPr lang="tr-TR" sz="1000" b="0" i="0" dirty="0">
                <a:solidFill>
                  <a:srgbClr val="000000"/>
                </a:solidFill>
                <a:effectLst/>
                <a:latin typeface="Bodoni MT" panose="02070603080606020203" pitchFamily="18" charset="0"/>
              </a:rPr>
              <a:t> olarak geçen şehre ve bölgeye verilen diğer isimler şöyledir: </a:t>
            </a:r>
            <a:r>
              <a:rPr lang="tr-TR" sz="1000" b="0" i="0" dirty="0" err="1">
                <a:solidFill>
                  <a:srgbClr val="000000"/>
                </a:solidFill>
                <a:effectLst/>
                <a:latin typeface="Bodoni MT" panose="02070603080606020203" pitchFamily="18" charset="0"/>
              </a:rPr>
              <a:t>Ycconium</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Conium</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Stancona</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Conia</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Cogne</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Cogna</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Konien</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Konia</a:t>
            </a:r>
            <a:r>
              <a:rPr lang="tr-TR" sz="1000" b="0" i="0" dirty="0">
                <a:solidFill>
                  <a:srgbClr val="000000"/>
                </a:solidFill>
                <a:effectLst/>
                <a:latin typeface="Bodoni MT" panose="02070603080606020203" pitchFamily="18" charset="0"/>
              </a:rPr>
              <a:t>...</a:t>
            </a:r>
          </a:p>
          <a:p>
            <a:pPr algn="just"/>
            <a:r>
              <a:rPr lang="tr-TR" sz="1000" b="0" i="0" dirty="0">
                <a:solidFill>
                  <a:srgbClr val="000000"/>
                </a:solidFill>
                <a:effectLst/>
                <a:latin typeface="Bodoni MT" panose="02070603080606020203" pitchFamily="18" charset="0"/>
              </a:rPr>
              <a:t>Araplar kentin ismini Kuniya olarak değiştirmişlerdir, Selçuklu ve Osmanlı döneminde bu ad Konya'ya dönüşmüştür. Günümüzde de kent hala Konya adını taşımaktadır.</a:t>
            </a:r>
          </a:p>
        </p:txBody>
      </p:sp>
      <p:sp>
        <p:nvSpPr>
          <p:cNvPr id="13" name="Metin kutusu 12">
            <a:extLst>
              <a:ext uri="{FF2B5EF4-FFF2-40B4-BE49-F238E27FC236}">
                <a16:creationId xmlns:a16="http://schemas.microsoft.com/office/drawing/2014/main" id="{48FD5B01-DB67-67B2-3290-F5B3F4788B23}"/>
              </a:ext>
            </a:extLst>
          </p:cNvPr>
          <p:cNvSpPr txBox="1"/>
          <p:nvPr/>
        </p:nvSpPr>
        <p:spPr>
          <a:xfrm>
            <a:off x="85111" y="4765119"/>
            <a:ext cx="9044526" cy="2092881"/>
          </a:xfrm>
          <a:prstGeom prst="rect">
            <a:avLst/>
          </a:prstGeom>
          <a:noFill/>
        </p:spPr>
        <p:txBody>
          <a:bodyPr wrap="square">
            <a:spAutoFit/>
          </a:bodyPr>
          <a:lstStyle/>
          <a:p>
            <a:pPr algn="just"/>
            <a:endParaRPr lang="tr-TR" sz="1000" b="0" i="0" dirty="0">
              <a:solidFill>
                <a:srgbClr val="000000"/>
              </a:solidFill>
              <a:effectLst/>
              <a:latin typeface="Bodoni MT" panose="02070603080606020203" pitchFamily="18" charset="0"/>
            </a:endParaRPr>
          </a:p>
          <a:p>
            <a:pPr algn="just"/>
            <a:r>
              <a:rPr lang="tr-TR" sz="1000" b="1" i="0" dirty="0">
                <a:solidFill>
                  <a:srgbClr val="000000"/>
                </a:solidFill>
                <a:effectLst/>
                <a:latin typeface="Bodoni MT" panose="02070603080606020203" pitchFamily="18" charset="0"/>
              </a:rPr>
              <a:t>Tarih öncesi dönem</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Konya, Türkiye'deki en eski yerleşim birimlerinden biridir. Konya'da yerleşimin Prehistorik (Tarih öncesi) çağdan başladığı görülmektedir. Konya'nın merkezinde yer alan ve aynı zamanda bir höyük olan, Anadolu Selçuklu sultanı II. Alaeddin Keykubad'a nispetle Alâeddin Tepesi adı verilen suni tepe ve çevresinde yapılan araştırmalar sonucu, prehistorik çağ içinde gerek Neolitik (Cilalı Taş Devri) ve Kalkolitik ve gerekse Erken Bronz Çağ'larına ait kültürel bulgulara rastlanmıştır.</a:t>
            </a:r>
          </a:p>
          <a:p>
            <a:pPr algn="just"/>
            <a:r>
              <a:rPr lang="tr-TR" sz="1000" b="0" i="0" dirty="0">
                <a:solidFill>
                  <a:srgbClr val="000000"/>
                </a:solidFill>
                <a:effectLst/>
                <a:latin typeface="Bodoni MT" panose="02070603080606020203" pitchFamily="18" charset="0"/>
              </a:rPr>
              <a:t>Yine prehistorik çağa ait höyüklerden, merkeze 15 km mesafede yer alan ve Konya'nın bugünkü merkez Harmancık mahallesinde yer alan Karahöyük ve Konya Ovası üzerinde, bulunmuş en eski ve en gelişmiş Neolitik devir yerleşim merkezi olan Çatalhöyük bulunmaktadır.</a:t>
            </a:r>
          </a:p>
          <a:p>
            <a:pPr algn="just"/>
            <a:r>
              <a:rPr lang="tr-TR" sz="1000" b="0" i="0" dirty="0">
                <a:solidFill>
                  <a:srgbClr val="000000"/>
                </a:solidFill>
                <a:effectLst/>
                <a:latin typeface="Bodoni MT" panose="02070603080606020203" pitchFamily="18" charset="0"/>
              </a:rPr>
              <a:t>Roma dönemi</a:t>
            </a:r>
          </a:p>
          <a:p>
            <a:pPr algn="just"/>
            <a:r>
              <a:rPr lang="tr-TR" sz="1000" b="0" i="0" dirty="0">
                <a:solidFill>
                  <a:srgbClr val="000000"/>
                </a:solidFill>
                <a:effectLst/>
                <a:latin typeface="Bodoni MT" panose="02070603080606020203" pitchFamily="18" charset="0"/>
              </a:rPr>
              <a:t>Anadolu ve Suriye topraklarında büyük bir imparatorluk kuran Hititler Konya'ya da hakim olmuşlardır. </a:t>
            </a:r>
            <a:r>
              <a:rPr lang="tr-TR" sz="1000" b="0" i="0" dirty="0" err="1">
                <a:solidFill>
                  <a:srgbClr val="000000"/>
                </a:solidFill>
                <a:effectLst/>
                <a:latin typeface="Bodoni MT" panose="02070603080606020203" pitchFamily="18" charset="0"/>
              </a:rPr>
              <a:t>Hititler'den</a:t>
            </a:r>
            <a:r>
              <a:rPr lang="tr-TR" sz="1000" b="0" i="0" dirty="0">
                <a:solidFill>
                  <a:srgbClr val="000000"/>
                </a:solidFill>
                <a:effectLst/>
                <a:latin typeface="Bodoni MT" panose="02070603080606020203" pitchFamily="18" charset="0"/>
              </a:rPr>
              <a:t> sonra Friglerin egemenliğine giren Konya (</a:t>
            </a:r>
            <a:r>
              <a:rPr lang="tr-TR" sz="1000" b="0" i="0" dirty="0" err="1">
                <a:solidFill>
                  <a:srgbClr val="000000"/>
                </a:solidFill>
                <a:effectLst/>
                <a:latin typeface="Bodoni MT" panose="02070603080606020203" pitchFamily="18" charset="0"/>
              </a:rPr>
              <a:t>Kavania</a:t>
            </a:r>
            <a:r>
              <a:rPr lang="tr-TR" sz="1000" b="0" i="0" dirty="0">
                <a:solidFill>
                  <a:srgbClr val="000000"/>
                </a:solidFill>
                <a:effectLst/>
                <a:latin typeface="Bodoni MT" panose="02070603080606020203" pitchFamily="18" charset="0"/>
              </a:rPr>
              <a:t>) daha sonra Lidyalılar, Persler ve Büyük İskender'in istilalarına uğramıştır. Sonraları Anadolu'da Roma hakimiyeti sağlanınca Konya </a:t>
            </a:r>
            <a:r>
              <a:rPr lang="tr-TR" sz="1000" b="0" i="0" dirty="0" err="1">
                <a:solidFill>
                  <a:srgbClr val="000000"/>
                </a:solidFill>
                <a:effectLst/>
                <a:latin typeface="Bodoni MT" panose="02070603080606020203" pitchFamily="18" charset="0"/>
              </a:rPr>
              <a:t>İconium</a:t>
            </a:r>
            <a:r>
              <a:rPr lang="tr-TR" sz="1000" b="0" i="0" dirty="0">
                <a:solidFill>
                  <a:srgbClr val="000000"/>
                </a:solidFill>
                <a:effectLst/>
                <a:latin typeface="Bodoni MT" panose="02070603080606020203" pitchFamily="18" charset="0"/>
              </a:rPr>
              <a:t> olarak varlığını korumuştur.</a:t>
            </a:r>
          </a:p>
          <a:p>
            <a:pPr algn="just"/>
            <a:r>
              <a:rPr lang="tr-TR" sz="1000" b="0" i="0" dirty="0">
                <a:solidFill>
                  <a:srgbClr val="000000"/>
                </a:solidFill>
                <a:effectLst/>
                <a:latin typeface="Bodoni MT" panose="02070603080606020203" pitchFamily="18" charset="0"/>
              </a:rPr>
              <a:t>Önemini Roma ve Bizans dönemleri boyunca korumuş olan şehir, Hıristiyanlığın ilk yıllarında dini bir merkez hüviyeti de kazanmıştır. Aziz Paul </a:t>
            </a:r>
            <a:r>
              <a:rPr lang="tr-TR" sz="1000" b="0" i="0" dirty="0" err="1">
                <a:solidFill>
                  <a:srgbClr val="000000"/>
                </a:solidFill>
                <a:effectLst/>
                <a:latin typeface="Bodoni MT" panose="02070603080606020203" pitchFamily="18" charset="0"/>
              </a:rPr>
              <a:t>Anadoludaki</a:t>
            </a:r>
            <a:r>
              <a:rPr lang="tr-TR" sz="1000" b="0" i="0" dirty="0">
                <a:solidFill>
                  <a:srgbClr val="000000"/>
                </a:solidFill>
                <a:effectLst/>
                <a:latin typeface="Bodoni MT" panose="02070603080606020203" pitchFamily="18" charset="0"/>
              </a:rPr>
              <a:t> dinî seyahatleri sırasında Konya'ya da uğramıştır.</a:t>
            </a:r>
          </a:p>
        </p:txBody>
      </p:sp>
    </p:spTree>
    <p:extLst>
      <p:ext uri="{BB962C8B-B14F-4D97-AF65-F5344CB8AC3E}">
        <p14:creationId xmlns:p14="http://schemas.microsoft.com/office/powerpoint/2010/main" val="291159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97633AC-F487-5B0C-580D-AFF29B9E5984}"/>
              </a:ext>
            </a:extLst>
          </p:cNvPr>
          <p:cNvSpPr txBox="1"/>
          <p:nvPr/>
        </p:nvSpPr>
        <p:spPr>
          <a:xfrm>
            <a:off x="26232" y="1"/>
            <a:ext cx="8794240" cy="6247864"/>
          </a:xfrm>
          <a:prstGeom prst="rect">
            <a:avLst/>
          </a:prstGeom>
          <a:noFill/>
        </p:spPr>
        <p:txBody>
          <a:bodyPr wrap="square">
            <a:spAutoFit/>
          </a:bodyPr>
          <a:lstStyle/>
          <a:p>
            <a:pPr algn="just"/>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 Selçuklu dönemi </a:t>
            </a:r>
            <a:r>
              <a:rPr lang="tr-TR" sz="1000" b="0" i="0" dirty="0" err="1">
                <a:solidFill>
                  <a:srgbClr val="000000"/>
                </a:solidFill>
                <a:effectLst/>
                <a:latin typeface="Bodoni MT" panose="02070603080606020203" pitchFamily="18" charset="0"/>
              </a:rPr>
              <a:t>İslamiyetin</a:t>
            </a:r>
            <a:r>
              <a:rPr lang="tr-TR" sz="1000" b="0" i="0" dirty="0">
                <a:solidFill>
                  <a:srgbClr val="000000"/>
                </a:solidFill>
                <a:effectLst/>
                <a:latin typeface="Bodoni MT" panose="02070603080606020203" pitchFamily="18" charset="0"/>
              </a:rPr>
              <a:t> doğuşuyla beraber Doğu Roma İmparatorluğu aleyhine büyüyen İslam Devleti, İstanbul'u hedef alan harekâtları sırasında Konya üzerine de akınlar düzenlemişlerdir. Anadolu'da ve Konya çevresinde ilk İslami oluşumlar bu devirde ortaya çıkmıştır.</a:t>
            </a:r>
          </a:p>
          <a:p>
            <a:pPr algn="just"/>
            <a:r>
              <a:rPr lang="tr-TR" sz="1000" b="0" i="0" dirty="0">
                <a:solidFill>
                  <a:srgbClr val="000000"/>
                </a:solidFill>
                <a:effectLst/>
                <a:latin typeface="Bodoni MT" panose="02070603080606020203" pitchFamily="18" charset="0"/>
              </a:rPr>
              <a:t>1071 senesinde Malazgirt Ovası'nda yapılan Malazgirt Savaşı'ndan önce Anadolu üzerine keşif harekâtları düzenleyen Türkler ve Anadolu'yu tanıyan Büyük Selçuklular, bu savaş sonucu Anadolu'nun büyük bir kısmı ile beraber Konya'yı da, ele geçirmişler ve bölgedeki uzun Bizans hakimiyetine son vermişlerdir.</a:t>
            </a:r>
          </a:p>
          <a:p>
            <a:pPr algn="just"/>
            <a:r>
              <a:rPr lang="tr-TR" sz="1000" b="0" i="0" dirty="0">
                <a:solidFill>
                  <a:srgbClr val="000000"/>
                </a:solidFill>
                <a:effectLst/>
                <a:latin typeface="Bodoni MT" panose="02070603080606020203" pitchFamily="18" charset="0"/>
              </a:rPr>
              <a:t>Süleyman Şah 1076 yılında Konya'yı Anadolu </a:t>
            </a:r>
            <a:r>
              <a:rPr lang="tr-TR" sz="1000" b="0" i="0" dirty="0" err="1">
                <a:solidFill>
                  <a:srgbClr val="000000"/>
                </a:solidFill>
                <a:effectLst/>
                <a:latin typeface="Bodoni MT" panose="02070603080606020203" pitchFamily="18" charset="0"/>
              </a:rPr>
              <a:t>Selçukluları'nın</a:t>
            </a:r>
            <a:r>
              <a:rPr lang="tr-TR" sz="1000" b="0" i="0" dirty="0">
                <a:solidFill>
                  <a:srgbClr val="000000"/>
                </a:solidFill>
                <a:effectLst/>
                <a:latin typeface="Bodoni MT" panose="02070603080606020203" pitchFamily="18" charset="0"/>
              </a:rPr>
              <a:t> başkenti yapmış, bilahare başkent 1080 yılında İznik'e nakledilmiştir. İlk haçlı seferi sırasında İznik şehri tekrar Bizans'ın eline geçmiş, sultan I. Kılıçarslan da 1097 tarihinde başşehri tekrar Konya'ya taşımıştır. Bu tarihten 1277 yılına kadar Konya aralıksız Anadolu Selçuklu Devleti'nin başkenti olmuştur. I. Alaeddin Keykubad (1220-1237) devrinde şehrin etrafına muhkem bir sur inşa edilmiştir ve Konya Anadolu'nun en büyük şehri olmuştur.[4] Selçuklular devrinde şehirde cuma namazı kılınan yedi büyük cami vardı. Toplam şehir nüfusu 45.000-50.000 arasında tahmin ediliyor.[4]</a:t>
            </a:r>
          </a:p>
          <a:p>
            <a:pPr algn="just"/>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Tarihi Katalan </a:t>
            </a:r>
            <a:r>
              <a:rPr lang="tr-TR" sz="1000" b="0" i="0" dirty="0" err="1">
                <a:solidFill>
                  <a:srgbClr val="000000"/>
                </a:solidFill>
                <a:effectLst/>
                <a:latin typeface="Bodoni MT" panose="02070603080606020203" pitchFamily="18" charset="0"/>
              </a:rPr>
              <a:t>Atlası'na</a:t>
            </a:r>
            <a:r>
              <a:rPr lang="tr-TR" sz="1000" b="0" i="0" dirty="0">
                <a:solidFill>
                  <a:srgbClr val="000000"/>
                </a:solidFill>
                <a:effectLst/>
                <a:latin typeface="Bodoni MT" panose="02070603080606020203" pitchFamily="18" charset="0"/>
              </a:rPr>
              <a:t> göre Karamanoğulları Beyliği'nin bayrağı.</a:t>
            </a:r>
          </a:p>
          <a:p>
            <a:pPr algn="just"/>
            <a:r>
              <a:rPr lang="tr-TR" sz="1000" b="1" i="0" dirty="0">
                <a:solidFill>
                  <a:srgbClr val="000000"/>
                </a:solidFill>
                <a:effectLst/>
                <a:latin typeface="Bodoni MT" panose="02070603080606020203" pitchFamily="18" charset="0"/>
              </a:rPr>
              <a:t>Karamanoğulları dönemi</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Karamanoğullarının kökeni Azerbaycan'dan Sivas'a göç eden Hoca Saadettin'in oğlu Nur-i Sufi'ye dayanmaktadır. Buradan Torosların eteğinde olan </a:t>
            </a:r>
            <a:r>
              <a:rPr lang="tr-TR" sz="1000" b="0" i="0" dirty="0" err="1">
                <a:solidFill>
                  <a:srgbClr val="000000"/>
                </a:solidFill>
                <a:effectLst/>
                <a:latin typeface="Bodoni MT" panose="02070603080606020203" pitchFamily="18" charset="0"/>
              </a:rPr>
              <a:t>Larende</a:t>
            </a:r>
            <a:r>
              <a:rPr lang="tr-TR" sz="1000" b="0" i="0" dirty="0">
                <a:solidFill>
                  <a:srgbClr val="000000"/>
                </a:solidFill>
                <a:effectLst/>
                <a:latin typeface="Bodoni MT" panose="02070603080606020203" pitchFamily="18" charset="0"/>
              </a:rPr>
              <a:t> kasabasına gelip yerleşmişlerdir. Karamanoğulları Oğuzların Avşar boyundandırlar. Nur-i Sufi'nin oğlu </a:t>
            </a:r>
            <a:r>
              <a:rPr lang="tr-TR" sz="1000" b="0" i="0" dirty="0" err="1">
                <a:solidFill>
                  <a:srgbClr val="000000"/>
                </a:solidFill>
                <a:effectLst/>
                <a:latin typeface="Bodoni MT" panose="02070603080606020203" pitchFamily="18" charset="0"/>
              </a:rPr>
              <a:t>Kerimeddin</a:t>
            </a:r>
            <a:r>
              <a:rPr lang="tr-TR" sz="1000" b="0" i="0" dirty="0">
                <a:solidFill>
                  <a:srgbClr val="000000"/>
                </a:solidFill>
                <a:effectLst/>
                <a:latin typeface="Bodoni MT" panose="02070603080606020203" pitchFamily="18" charset="0"/>
              </a:rPr>
              <a:t> Karaman Bey 13. yüzyılda buradan başlamak üzere Kilikya bölgesinin büyük bir kısmında güç sahibi olmuş, bunun üzerine Anadolu Selçuklu Devleti sultanı I. Alaeddin Keykubad tarafından bölgenin beyi olarak atanmıştır. Karamanoğlu Mehmet Bey Konya'yı 1277 yılında beyliğine katmıştır. Selçuklu yıkılışından sonra Konya şehri Karamanoğulları topraklarına katılmış ve beyliğinin başkenti olmuştur. Tam 16 kez Osmanoğulları ve Karamanoğulları arasında el değiştirmiştir.</a:t>
            </a:r>
          </a:p>
          <a:p>
            <a:pPr algn="just"/>
            <a:r>
              <a:rPr lang="tr-TR" sz="1000" b="1" i="0" dirty="0">
                <a:solidFill>
                  <a:srgbClr val="000000"/>
                </a:solidFill>
                <a:effectLst/>
                <a:latin typeface="Bodoni MT" panose="02070603080606020203" pitchFamily="18" charset="0"/>
              </a:rPr>
              <a:t>Osmanlı dönemi</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Şehir 1467 senesinde kalıcı Osmanlı egemenliğine geçmiştir. Sultan II. Mehmed Konya'yı </a:t>
            </a:r>
            <a:r>
              <a:rPr lang="tr-TR" sz="1000" b="0" i="0" dirty="0" err="1">
                <a:solidFill>
                  <a:srgbClr val="000000"/>
                </a:solidFill>
                <a:effectLst/>
                <a:latin typeface="Bodoni MT" panose="02070603080606020203" pitchFamily="18" charset="0"/>
              </a:rPr>
              <a:t>zaptederek</a:t>
            </a:r>
            <a:r>
              <a:rPr lang="tr-TR" sz="1000" b="0" i="0" dirty="0">
                <a:solidFill>
                  <a:srgbClr val="000000"/>
                </a:solidFill>
                <a:effectLst/>
                <a:latin typeface="Bodoni MT" panose="02070603080606020203" pitchFamily="18" charset="0"/>
              </a:rPr>
              <a:t> Karamanoğlu hakimiyetine son vermiştir. Osmanlı devrinde Konya önce Karaman Eyaletinin sonra da Konya Vilayetinin merkezi olmuştur. Osmanlı Rus Savaşı ve Balkan Harbi sonunda zorunlu göçe zorlanmış yüz binlerce </a:t>
            </a:r>
            <a:r>
              <a:rPr lang="tr-TR" sz="1000" b="0" i="0" dirty="0" err="1">
                <a:solidFill>
                  <a:srgbClr val="000000"/>
                </a:solidFill>
                <a:effectLst/>
                <a:latin typeface="Bodoni MT" panose="02070603080606020203" pitchFamily="18" charset="0"/>
              </a:rPr>
              <a:t>müslüman</a:t>
            </a:r>
            <a:r>
              <a:rPr lang="tr-TR" sz="1000" b="0" i="0" dirty="0">
                <a:solidFill>
                  <a:srgbClr val="000000"/>
                </a:solidFill>
                <a:effectLst/>
                <a:latin typeface="Bodoni MT" panose="02070603080606020203" pitchFamily="18" charset="0"/>
              </a:rPr>
              <a:t>[5] Arnavut, Çerkes, Boşnak kökenli Balkan ve Kafkas muhaciri tarıma elverişli olması sebebiyle Konya ve ilçelerine iskan edilmişlerdir.</a:t>
            </a:r>
          </a:p>
          <a:p>
            <a:pPr algn="just"/>
            <a:r>
              <a:rPr lang="tr-TR" sz="1000" b="1" i="0" dirty="0">
                <a:solidFill>
                  <a:srgbClr val="000000"/>
                </a:solidFill>
                <a:effectLst/>
                <a:latin typeface="Bodoni MT" panose="02070603080606020203" pitchFamily="18" charset="0"/>
              </a:rPr>
              <a:t>Kurtuluş Savaşı dönemi</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Millî mücadelenin başlamasıyla Konya bu kutsal mücadelenin içinde yer almış, ancak istenmeyen ve Konya halkınca pek tasvip görmeyen bazı olayların gelişmesi, bir takım yanlış anlamalara, gerçekle pek ilgisi olmayan yorumlara yol açmıştır.</a:t>
            </a:r>
          </a:p>
          <a:p>
            <a:pPr algn="just"/>
            <a:r>
              <a:rPr lang="tr-TR" sz="1000" b="0" i="0" dirty="0">
                <a:solidFill>
                  <a:srgbClr val="000000"/>
                </a:solidFill>
                <a:effectLst/>
                <a:latin typeface="Bodoni MT" panose="02070603080606020203" pitchFamily="18" charset="0"/>
              </a:rPr>
              <a:t>Müdafaa-i Hukuk Cemiyeti, Vali’nin </a:t>
            </a:r>
            <a:r>
              <a:rPr lang="tr-TR" sz="1000" b="0" i="0" dirty="0" err="1">
                <a:solidFill>
                  <a:srgbClr val="000000"/>
                </a:solidFill>
                <a:effectLst/>
                <a:latin typeface="Bodoni MT" panose="02070603080606020203" pitchFamily="18" charset="0"/>
              </a:rPr>
              <a:t>Artin</a:t>
            </a:r>
            <a:r>
              <a:rPr lang="tr-TR" sz="1000" b="0" i="0" dirty="0">
                <a:solidFill>
                  <a:srgbClr val="000000"/>
                </a:solidFill>
                <a:effectLst/>
                <a:latin typeface="Bodoni MT" panose="02070603080606020203" pitchFamily="18" charset="0"/>
              </a:rPr>
              <a:t> Cemal’in yanı sıra Konya’daki Amerikalı </a:t>
            </a:r>
            <a:r>
              <a:rPr lang="tr-TR" sz="1000" b="0" i="0" dirty="0" err="1">
                <a:solidFill>
                  <a:srgbClr val="000000"/>
                </a:solidFill>
                <a:effectLst/>
                <a:latin typeface="Bodoni MT" panose="02070603080606020203" pitchFamily="18" charset="0"/>
              </a:rPr>
              <a:t>Miss</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Kouchman</a:t>
            </a:r>
            <a:r>
              <a:rPr lang="tr-TR" sz="1000" b="0" i="0" dirty="0">
                <a:solidFill>
                  <a:srgbClr val="000000"/>
                </a:solidFill>
                <a:effectLst/>
                <a:latin typeface="Bodoni MT" panose="02070603080606020203" pitchFamily="18" charset="0"/>
              </a:rPr>
              <a:t>, İngiliz Rahip </a:t>
            </a:r>
            <a:r>
              <a:rPr lang="tr-TR" sz="1000" b="0" i="0" dirty="0" err="1">
                <a:solidFill>
                  <a:srgbClr val="000000"/>
                </a:solidFill>
                <a:effectLst/>
                <a:latin typeface="Bodoni MT" panose="02070603080606020203" pitchFamily="18" charset="0"/>
              </a:rPr>
              <a:t>Rew</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Frew</a:t>
            </a:r>
            <a:r>
              <a:rPr lang="tr-TR" sz="1000" b="0" i="0" dirty="0">
                <a:solidFill>
                  <a:srgbClr val="000000"/>
                </a:solidFill>
                <a:effectLst/>
                <a:latin typeface="Bodoni MT" panose="02070603080606020203" pitchFamily="18" charset="0"/>
              </a:rPr>
              <a:t>, Dr. </a:t>
            </a:r>
            <a:r>
              <a:rPr lang="tr-TR" sz="1000" b="0" i="0" dirty="0" err="1">
                <a:solidFill>
                  <a:srgbClr val="000000"/>
                </a:solidFill>
                <a:effectLst/>
                <a:latin typeface="Bodoni MT" panose="02070603080606020203" pitchFamily="18" charset="0"/>
              </a:rPr>
              <a:t>İpokrat</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Kirkor</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Şişmanyan</a:t>
            </a:r>
            <a:r>
              <a:rPr lang="tr-TR" sz="1000" b="0" i="0" dirty="0">
                <a:solidFill>
                  <a:srgbClr val="000000"/>
                </a:solidFill>
                <a:effectLst/>
                <a:latin typeface="Bodoni MT" panose="02070603080606020203" pitchFamily="18" charset="0"/>
              </a:rPr>
              <a:t>, Rodoslu Nikola </a:t>
            </a:r>
            <a:r>
              <a:rPr lang="tr-TR" sz="1000" b="0" i="0" dirty="0" err="1">
                <a:solidFill>
                  <a:srgbClr val="000000"/>
                </a:solidFill>
                <a:effectLst/>
                <a:latin typeface="Bodoni MT" panose="02070603080606020203" pitchFamily="18" charset="0"/>
              </a:rPr>
              <a:t>Samarcidis</a:t>
            </a:r>
            <a:r>
              <a:rPr lang="tr-TR" sz="1000" b="0" i="0" dirty="0">
                <a:solidFill>
                  <a:srgbClr val="000000"/>
                </a:solidFill>
                <a:effectLst/>
                <a:latin typeface="Bodoni MT" panose="02070603080606020203" pitchFamily="18" charset="0"/>
              </a:rPr>
              <a:t> ve Kıbrıslı Kemal </a:t>
            </a:r>
            <a:r>
              <a:rPr lang="tr-TR" sz="1000" b="0" i="0" dirty="0" err="1">
                <a:solidFill>
                  <a:srgbClr val="000000"/>
                </a:solidFill>
                <a:effectLst/>
                <a:latin typeface="Bodoni MT" panose="02070603080606020203" pitchFamily="18" charset="0"/>
              </a:rPr>
              <a:t>Subhuezel</a:t>
            </a:r>
            <a:r>
              <a:rPr lang="tr-TR" sz="1000" b="0" i="0" dirty="0">
                <a:solidFill>
                  <a:srgbClr val="000000"/>
                </a:solidFill>
                <a:effectLst/>
                <a:latin typeface="Bodoni MT" panose="02070603080606020203" pitchFamily="18" charset="0"/>
              </a:rPr>
              <a:t> gibi ajanların, azınlık temsilcilerinin tabi Damat Ferit ve Zeynel Abidin’in her türlü engelleme, çabalarına rağmen kurulmuştur. Tabii Konya Müdafaa-i Hukuk Cemiyeti’nin Kadınlar Şubesinin kurulması da önemlidir.</a:t>
            </a:r>
          </a:p>
          <a:p>
            <a:pPr algn="just"/>
            <a:r>
              <a:rPr lang="tr-TR" sz="1000" b="0" i="0" dirty="0">
                <a:solidFill>
                  <a:srgbClr val="000000"/>
                </a:solidFill>
                <a:effectLst/>
                <a:latin typeface="Bodoni MT" panose="02070603080606020203" pitchFamily="18" charset="0"/>
              </a:rPr>
              <a:t>Konya Müdafaa-i Hukuk Cemiyeti Başkanı Sivaslı Ali Kemal’in çalışmaları, çabaları Mustafa Kemal Paşa tarafından takdir edilmiştir. Müdafaa-i Hukuk Cemiyeti’nin bu çalışmalar içinde önemsediği işgale ve işgalcilerin uygulamalarına karşı düzenlenen protesto mitingleridir. Bu mitinglerle Konya halkının tepkisi dile getirilmiş, hem de halkın birlik beraberliğinin oluşması sağlanmıştır. Özellikle o günlerde ilk kadın mitingi Konya’da yapılmış, işgale karşı Konyalı kadınların tepkisi bu mitingle ifade edilmiştir.</a:t>
            </a:r>
          </a:p>
          <a:p>
            <a:pPr algn="just"/>
            <a:r>
              <a:rPr lang="tr-TR" sz="1000" b="0" i="0" dirty="0">
                <a:solidFill>
                  <a:srgbClr val="000000"/>
                </a:solidFill>
                <a:effectLst/>
                <a:latin typeface="Bodoni MT" panose="02070603080606020203" pitchFamily="18" charset="0"/>
              </a:rPr>
              <a:t>Konya, işgal görmeyen Ankara, Kayseri, Yozgat, Çorum, Çankırı gibi İç Anadolu şehirleriyle birlikte kurtuluş savaşında ordunun ihtiyaçlarının karşılandığı lojistik merkezi olmuştur. Cephede savaşan ordunun ihtiyaçları Konya’da toplanmış ve cepheye buradan gönderilmiştir. Konya, cepheden gelen yaralı ve hastaların tedavi gördüğü merkez olmuştur.[6]</a:t>
            </a:r>
          </a:p>
          <a:p>
            <a:pPr algn="just"/>
            <a:r>
              <a:rPr lang="tr-TR" sz="1000" b="1" i="0" dirty="0">
                <a:solidFill>
                  <a:srgbClr val="000000"/>
                </a:solidFill>
                <a:effectLst/>
                <a:latin typeface="Bodoni MT" panose="02070603080606020203" pitchFamily="18" charset="0"/>
              </a:rPr>
              <a:t>Cumhuriyet dönemi</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Konya, 1987 yılında çıkarılan 3399 sayılı kanun[7] ile büyükşehir unvanı kazandı. Başlangıçta üç ilçe (Karatay, Meram ve Selçuklu) Konya Büyükşehir Belediyesi'nin sınırlarına dahil edildi. 2004 yılında çıkarılan 5216 sayılı kanun ile büyükşehir belediyesinin sınırları valilik binası merkez kabul edilerek yarıçapı 30 kilometre olan dairenin sınırlarına genişletildi.[8] 2012 yılında çıkarılan 6360 sayılı kanun ile 2014 Türkiye yerel seçimlerinin ardından büyükşehir belediyesinin sınırları il mülki sınırları oldu.[9]</a:t>
            </a:r>
          </a:p>
        </p:txBody>
      </p:sp>
    </p:spTree>
    <p:extLst>
      <p:ext uri="{BB962C8B-B14F-4D97-AF65-F5344CB8AC3E}">
        <p14:creationId xmlns:p14="http://schemas.microsoft.com/office/powerpoint/2010/main" val="4014217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3891165-6D9F-D02D-4FDA-ED2AAF0E75D2}"/>
              </a:ext>
            </a:extLst>
          </p:cNvPr>
          <p:cNvSpPr txBox="1"/>
          <p:nvPr/>
        </p:nvSpPr>
        <p:spPr>
          <a:xfrm>
            <a:off x="0" y="24032"/>
            <a:ext cx="9036496" cy="861774"/>
          </a:xfrm>
          <a:prstGeom prst="rect">
            <a:avLst/>
          </a:prstGeom>
          <a:noFill/>
        </p:spPr>
        <p:txBody>
          <a:bodyPr wrap="square">
            <a:spAutoFit/>
          </a:bodyPr>
          <a:lstStyle/>
          <a:p>
            <a:pPr algn="just"/>
            <a:r>
              <a:rPr lang="tr-TR" sz="1000" b="1" i="0" dirty="0">
                <a:solidFill>
                  <a:srgbClr val="000000"/>
                </a:solidFill>
                <a:effectLst/>
                <a:latin typeface="Bodoni MT" panose="02070603080606020203" pitchFamily="18" charset="0"/>
              </a:rPr>
              <a:t>Coğrafya</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39.000 km²'lik yüzölçümü ile Türkiye'nin en geniş ili olan ve Orta Anadolu yaylası üzerinde Ankara, Aksaray, Niğde, Mersin, Karaman, Antalya, Isparta, Afyon ve Eskişehir illeri ile komşu olan Konya, 36° 22' ve 39° 08' kuzey paralelleri ile 31° 14' ve 34° 05' doğu meridyenleri arasında yer alır. Başta büyük ilçeleri Ereğli, Beyşehir, Akşehir'dir. Toplam 31 ilçesi vardır. Konya büyükşehir nüfusu 2011 sonu itibarıyla 1.387.870 olup Türkiye genelinde 7. sıradadır. İl genelinde ise 2.250.020 olan nüfusuyla Konya ili Türkiye'nin en kalabalık 7. ilidir.</a:t>
            </a:r>
          </a:p>
        </p:txBody>
      </p:sp>
      <p:sp>
        <p:nvSpPr>
          <p:cNvPr id="9" name="Metin kutusu 8">
            <a:extLst>
              <a:ext uri="{FF2B5EF4-FFF2-40B4-BE49-F238E27FC236}">
                <a16:creationId xmlns:a16="http://schemas.microsoft.com/office/drawing/2014/main" id="{D36ABA80-35D5-0B47-DEBB-9C8FD1141E54}"/>
              </a:ext>
            </a:extLst>
          </p:cNvPr>
          <p:cNvSpPr txBox="1"/>
          <p:nvPr/>
        </p:nvSpPr>
        <p:spPr>
          <a:xfrm>
            <a:off x="0" y="836712"/>
            <a:ext cx="9036496" cy="984885"/>
          </a:xfrm>
          <a:prstGeom prst="rect">
            <a:avLst/>
          </a:prstGeom>
          <a:noFill/>
        </p:spPr>
        <p:txBody>
          <a:bodyPr wrap="square">
            <a:spAutoFit/>
          </a:bodyPr>
          <a:lstStyle/>
          <a:p>
            <a:pPr algn="just"/>
            <a:r>
              <a:rPr lang="tr-TR" sz="1000" b="1" i="0" dirty="0">
                <a:solidFill>
                  <a:srgbClr val="000000"/>
                </a:solidFill>
                <a:effectLst/>
                <a:latin typeface="Bodoni MT" panose="02070603080606020203" pitchFamily="18" charset="0"/>
              </a:rPr>
              <a:t>Göller</a:t>
            </a:r>
          </a:p>
          <a:p>
            <a:r>
              <a:rPr lang="tr-TR" sz="1000" b="1" dirty="0">
                <a:solidFill>
                  <a:srgbClr val="000000"/>
                </a:solidFill>
                <a:latin typeface="Bodoni MT" panose="02070603080606020203" pitchFamily="18" charset="0"/>
              </a:rPr>
              <a:t> Tuz </a:t>
            </a:r>
            <a:r>
              <a:rPr lang="tr-TR" sz="1000" b="1" i="0" dirty="0">
                <a:solidFill>
                  <a:srgbClr val="000000"/>
                </a:solidFill>
                <a:effectLst/>
                <a:latin typeface="Bodoni MT" panose="02070603080606020203" pitchFamily="18" charset="0"/>
              </a:rPr>
              <a:t>Gölü                                                                                                                                   </a:t>
            </a:r>
            <a:r>
              <a:rPr lang="tr-TR" sz="1000" b="0" i="0" dirty="0">
                <a:solidFill>
                  <a:srgbClr val="000000"/>
                </a:solidFill>
                <a:effectLst/>
                <a:latin typeface="Bodoni MT" panose="02070603080606020203" pitchFamily="18" charset="0"/>
              </a:rPr>
              <a:t>Kapalı havzasının merkezinde Tuz Gölü oluşmuştur. Ankara, Konya, Aksaray sınırlarının kesiştiği yerde olup bir kısmı Konya ili sınırları içinde yer almaktadır.</a:t>
            </a:r>
          </a:p>
          <a:p>
            <a:pPr algn="just"/>
            <a:r>
              <a:rPr lang="tr-TR" sz="1000" b="0" i="0" dirty="0">
                <a:solidFill>
                  <a:srgbClr val="000000"/>
                </a:solidFill>
                <a:effectLst/>
                <a:latin typeface="Bodoni MT" panose="02070603080606020203" pitchFamily="18" charset="0"/>
              </a:rPr>
              <a:t>Tuz Gölü Türkiye'nin üçüncü büyük gölüdür. Derinliği 12 m civarındadır. Yaz mevsiminde buharlaşmanın etkisiyle alanı oldukça küçülür. Kuruyan kesimlerde tuz tortulları meydana gelir. Türkiye'nin tuz ihtiyacının bir kısmı buradan temin edilir. Sulama ve su ürünleri için kullanılmaz</a:t>
            </a:r>
            <a:r>
              <a:rPr lang="tr-TR" b="0" i="0" dirty="0">
                <a:solidFill>
                  <a:srgbClr val="000000"/>
                </a:solidFill>
                <a:effectLst/>
                <a:latin typeface="Josefin Sans" pitchFamily="2" charset="-94"/>
              </a:rPr>
              <a:t>.</a:t>
            </a:r>
          </a:p>
        </p:txBody>
      </p:sp>
      <p:sp>
        <p:nvSpPr>
          <p:cNvPr id="11" name="Metin kutusu 10">
            <a:extLst>
              <a:ext uri="{FF2B5EF4-FFF2-40B4-BE49-F238E27FC236}">
                <a16:creationId xmlns:a16="http://schemas.microsoft.com/office/drawing/2014/main" id="{17AC2E68-9248-9A89-46D9-87A0FD669858}"/>
              </a:ext>
            </a:extLst>
          </p:cNvPr>
          <p:cNvSpPr txBox="1"/>
          <p:nvPr/>
        </p:nvSpPr>
        <p:spPr>
          <a:xfrm>
            <a:off x="0" y="1821597"/>
            <a:ext cx="9015928" cy="2400657"/>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Beyşehir Gölü</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ilinin batısında Konya-Isparta sınırı üzerinde yer almaktadır.</a:t>
            </a:r>
          </a:p>
          <a:p>
            <a:r>
              <a:rPr lang="tr-TR" sz="1000" b="0" i="0" dirty="0">
                <a:solidFill>
                  <a:srgbClr val="000000"/>
                </a:solidFill>
                <a:effectLst/>
                <a:latin typeface="Bodoni MT" panose="02070603080606020203" pitchFamily="18" charset="0"/>
              </a:rPr>
              <a:t>Beyşehir Gölü Türkiye'nin ikinci büyük gölüdür. Aynı zamanda ülkenin en büyük tatlı su gölüdür. Tektonik-karstik olaylarla meydana gelmiştir. Aynı zamanda Türkiye'nin en önemli millî parklarından biridir. Millî park alanı içerisinde aynı anda su depoları olup dağ sporları yapmak imkânı da vardır. Su ürünleri açısından ekonomik değeri yüksektir. Gölün iki plajı, 22 adası ve pek çok kayalığı bulunmaktadır. Göl, ornitolojik bakımdan önemli bir kuş üreme, barınma, beslenme ve konaklama merkezidir. Bu yönü ile turizm açısından önem taşımaktadır.</a:t>
            </a:r>
          </a:p>
          <a:p>
            <a:endParaRPr lang="tr-TR" sz="1000" b="1" i="0" dirty="0">
              <a:solidFill>
                <a:srgbClr val="000000"/>
              </a:solidFill>
              <a:effectLst/>
              <a:latin typeface="Bodoni MT" panose="02070603080606020203" pitchFamily="18" charset="0"/>
            </a:endParaRPr>
          </a:p>
          <a:p>
            <a:r>
              <a:rPr lang="tr-TR" sz="1000" b="1" i="0" dirty="0">
                <a:solidFill>
                  <a:srgbClr val="000000"/>
                </a:solidFill>
                <a:effectLst/>
                <a:latin typeface="Bodoni MT" panose="02070603080606020203" pitchFamily="18" charset="0"/>
              </a:rPr>
              <a:t>Akşehir Gölü</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ilinin kuzeybatısında Konya-Afyonkarahisar il sınırında yer alır. Suyu tatlıdır. Tektonik olaylarla meydana gelmiştir. Su ürünleri açısından ekonomik değer gösterir. Sulama suyu olarak kullanılmakta olup kamış </a:t>
            </a:r>
            <a:r>
              <a:rPr lang="tr-TR" sz="1000" b="0" i="0" dirty="0" err="1">
                <a:solidFill>
                  <a:srgbClr val="000000"/>
                </a:solidFill>
                <a:effectLst/>
                <a:latin typeface="Bodoni MT" panose="02070603080606020203" pitchFamily="18" charset="0"/>
              </a:rPr>
              <a:t>üretimide</a:t>
            </a:r>
            <a:r>
              <a:rPr lang="tr-TR" sz="1000" b="0" i="0" dirty="0">
                <a:solidFill>
                  <a:srgbClr val="000000"/>
                </a:solidFill>
                <a:effectLst/>
                <a:latin typeface="Bodoni MT" panose="02070603080606020203" pitchFamily="18" charset="0"/>
              </a:rPr>
              <a:t> yapılmaktadır.</a:t>
            </a:r>
          </a:p>
          <a:p>
            <a:endParaRPr lang="tr-TR" sz="1000" b="1" i="0" dirty="0">
              <a:solidFill>
                <a:srgbClr val="000000"/>
              </a:solidFill>
              <a:effectLst/>
              <a:latin typeface="Bodoni MT" panose="02070603080606020203" pitchFamily="18" charset="0"/>
            </a:endParaRPr>
          </a:p>
          <a:p>
            <a:r>
              <a:rPr lang="tr-TR" sz="1000" b="1" i="0" dirty="0" err="1">
                <a:solidFill>
                  <a:srgbClr val="000000"/>
                </a:solidFill>
                <a:effectLst/>
                <a:latin typeface="Bodoni MT" panose="02070603080606020203" pitchFamily="18" charset="0"/>
              </a:rPr>
              <a:t>Suğla</a:t>
            </a:r>
            <a:r>
              <a:rPr lang="tr-TR" sz="1000" b="1" i="0" dirty="0">
                <a:solidFill>
                  <a:srgbClr val="000000"/>
                </a:solidFill>
                <a:effectLst/>
                <a:latin typeface="Bodoni MT" panose="02070603080606020203" pitchFamily="18" charset="0"/>
              </a:rPr>
              <a:t> Gölü</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ilinin güney batısında yer alır. Oluşumu tektoniktir. Yağışlı yıllarda alanı iyice genişlemekte kurak yıllarda ise göl kurumakta ve </a:t>
            </a:r>
            <a:r>
              <a:rPr lang="tr-TR" sz="1000" b="0" i="0" dirty="0" err="1">
                <a:solidFill>
                  <a:srgbClr val="000000"/>
                </a:solidFill>
                <a:effectLst/>
                <a:latin typeface="Bodoni MT" panose="02070603080606020203" pitchFamily="18" charset="0"/>
              </a:rPr>
              <a:t>alüvyonlı</a:t>
            </a:r>
            <a:r>
              <a:rPr lang="tr-TR" sz="1000" b="0" i="0" dirty="0">
                <a:solidFill>
                  <a:srgbClr val="000000"/>
                </a:solidFill>
                <a:effectLst/>
                <a:latin typeface="Bodoni MT" panose="02070603080606020203" pitchFamily="18" charset="0"/>
              </a:rPr>
              <a:t> göl tabanı ortaya çıkarak iyi bir tarım alanı oluşturmaktadır. Suyu tatlıdır. Su ürünler ve sulama açısından önemi </a:t>
            </a:r>
            <a:r>
              <a:rPr lang="tr-TR" sz="1000" b="0" i="0" dirty="0" err="1">
                <a:solidFill>
                  <a:srgbClr val="000000"/>
                </a:solidFill>
                <a:effectLst/>
                <a:latin typeface="Bodoni MT" panose="02070603080606020203" pitchFamily="18" charset="0"/>
              </a:rPr>
              <a:t>büyüktür.Ancak</a:t>
            </a:r>
            <a:r>
              <a:rPr lang="tr-TR" sz="1000" b="0" i="0" dirty="0">
                <a:solidFill>
                  <a:srgbClr val="000000"/>
                </a:solidFill>
                <a:effectLst/>
                <a:latin typeface="Bodoni MT" panose="02070603080606020203" pitchFamily="18" charset="0"/>
              </a:rPr>
              <a:t> Şu an itibarıyla ekili alan olarak </a:t>
            </a:r>
            <a:r>
              <a:rPr lang="tr-TR" sz="1000" b="0" i="0" dirty="0" err="1">
                <a:solidFill>
                  <a:srgbClr val="000000"/>
                </a:solidFill>
                <a:effectLst/>
                <a:latin typeface="Bodoni MT" panose="02070603080606020203" pitchFamily="18" charset="0"/>
              </a:rPr>
              <a:t>kullanılmaktadır.Göl</a:t>
            </a:r>
            <a:r>
              <a:rPr lang="tr-TR" sz="1000" b="0" i="0" dirty="0">
                <a:solidFill>
                  <a:srgbClr val="000000"/>
                </a:solidFill>
                <a:effectLst/>
                <a:latin typeface="Bodoni MT" panose="02070603080606020203" pitchFamily="18" charset="0"/>
              </a:rPr>
              <a:t> tamamen ikiye bölünmüştür, yarısı ekili alan yarısı göldür.</a:t>
            </a:r>
          </a:p>
        </p:txBody>
      </p:sp>
      <p:sp>
        <p:nvSpPr>
          <p:cNvPr id="13" name="Metin kutusu 12">
            <a:extLst>
              <a:ext uri="{FF2B5EF4-FFF2-40B4-BE49-F238E27FC236}">
                <a16:creationId xmlns:a16="http://schemas.microsoft.com/office/drawing/2014/main" id="{3E82AFCE-11D0-81F8-2850-D122E74A99CC}"/>
              </a:ext>
            </a:extLst>
          </p:cNvPr>
          <p:cNvSpPr txBox="1"/>
          <p:nvPr/>
        </p:nvSpPr>
        <p:spPr>
          <a:xfrm>
            <a:off x="-20568" y="4219980"/>
            <a:ext cx="8692400" cy="2092881"/>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Ilgın (Çavuşçu) Gölü</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Çavuşçu Gölü Konya ilinin kuzey batısında yer alır. Oluşumu tektoniktir. Suları tatlıdır. Su ürünleri açısından önemlidir. Ayrıca bir ayağı ile </a:t>
            </a:r>
            <a:r>
              <a:rPr lang="tr-TR" sz="1000" b="0" i="0" dirty="0" err="1">
                <a:solidFill>
                  <a:srgbClr val="000000"/>
                </a:solidFill>
                <a:effectLst/>
                <a:latin typeface="Bodoni MT" panose="02070603080606020203" pitchFamily="18" charset="0"/>
              </a:rPr>
              <a:t>Atlantı</a:t>
            </a:r>
            <a:r>
              <a:rPr lang="tr-TR" sz="1000" b="0" i="0" dirty="0">
                <a:solidFill>
                  <a:srgbClr val="000000"/>
                </a:solidFill>
                <a:effectLst/>
                <a:latin typeface="Bodoni MT" panose="02070603080606020203" pitchFamily="18" charset="0"/>
              </a:rPr>
              <a:t> ovaları sulanmaktadır.</a:t>
            </a:r>
          </a:p>
          <a:p>
            <a:r>
              <a:rPr lang="tr-TR" sz="1000" b="1" i="0" dirty="0">
                <a:solidFill>
                  <a:srgbClr val="000000"/>
                </a:solidFill>
                <a:effectLst/>
                <a:latin typeface="Bodoni MT" panose="02070603080606020203" pitchFamily="18" charset="0"/>
              </a:rPr>
              <a:t>Ereğli Akgöl</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Ereğli ilçesinin batısındadır. Eski göl tabanıdır. Çok sığ bir özelliğe sahiptir. Suları tatlıdır. </a:t>
            </a:r>
            <a:r>
              <a:rPr lang="tr-TR" sz="1000" b="0" i="0" dirty="0" err="1">
                <a:solidFill>
                  <a:srgbClr val="000000"/>
                </a:solidFill>
                <a:effectLst/>
                <a:latin typeface="Bodoni MT" panose="02070603080606020203" pitchFamily="18" charset="0"/>
              </a:rPr>
              <a:t>Ivriz</a:t>
            </a:r>
            <a:r>
              <a:rPr lang="tr-TR" sz="1000" b="0" i="0" dirty="0">
                <a:solidFill>
                  <a:srgbClr val="000000"/>
                </a:solidFill>
                <a:effectLst/>
                <a:latin typeface="Bodoni MT" panose="02070603080606020203" pitchFamily="18" charset="0"/>
              </a:rPr>
              <a:t> deresinde gelen sularla beslenir.</a:t>
            </a:r>
          </a:p>
          <a:p>
            <a:r>
              <a:rPr lang="tr-TR" sz="1000" b="1" i="0" dirty="0">
                <a:solidFill>
                  <a:srgbClr val="000000"/>
                </a:solidFill>
                <a:effectLst/>
                <a:latin typeface="Bodoni MT" panose="02070603080606020203" pitchFamily="18" charset="0"/>
              </a:rPr>
              <a:t>Yunak Akgöl</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Yunak ilçesi yakınlarında küçük bir göldür. Suyu tatlıdır. Çoğu yeri bataklık halindedir. Göl Gökpınar deresi ile Sakarya nehrine boşalmaktadır.</a:t>
            </a:r>
          </a:p>
          <a:p>
            <a:r>
              <a:rPr lang="tr-TR" sz="1000" b="0" i="0" dirty="0">
                <a:solidFill>
                  <a:srgbClr val="000000"/>
                </a:solidFill>
                <a:effectLst/>
                <a:latin typeface="Bodoni MT" panose="02070603080606020203" pitchFamily="18" charset="0"/>
              </a:rPr>
              <a:t>Diğer göller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Düden Gölü</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Acıgöl</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Bolluk Gölü</a:t>
            </a:r>
            <a:br>
              <a:rPr lang="tr-TR" sz="1000" b="0" i="0" dirty="0">
                <a:solidFill>
                  <a:srgbClr val="000000"/>
                </a:solidFill>
                <a:effectLst/>
                <a:latin typeface="Bodoni MT" panose="02070603080606020203" pitchFamily="18" charset="0"/>
              </a:rPr>
            </a:br>
            <a:r>
              <a:rPr lang="tr-TR" sz="1000" b="0" i="0" dirty="0" err="1">
                <a:solidFill>
                  <a:srgbClr val="000000"/>
                </a:solidFill>
                <a:effectLst/>
                <a:latin typeface="Bodoni MT" panose="02070603080606020203" pitchFamily="18" charset="0"/>
              </a:rPr>
              <a:t>Meke</a:t>
            </a:r>
            <a:r>
              <a:rPr lang="tr-TR" sz="1000" b="0" i="0" dirty="0">
                <a:solidFill>
                  <a:srgbClr val="000000"/>
                </a:solidFill>
                <a:effectLst/>
                <a:latin typeface="Bodoni MT" panose="02070603080606020203" pitchFamily="18" charset="0"/>
              </a:rPr>
              <a:t> Krater Gölü</a:t>
            </a:r>
            <a:br>
              <a:rPr lang="tr-TR" sz="1000" b="0" i="0" dirty="0">
                <a:solidFill>
                  <a:srgbClr val="000000"/>
                </a:solidFill>
                <a:effectLst/>
                <a:latin typeface="Bodoni MT" panose="02070603080606020203" pitchFamily="18" charset="0"/>
              </a:rPr>
            </a:br>
            <a:r>
              <a:rPr lang="tr-TR" sz="1000" b="0" i="0" dirty="0" err="1">
                <a:solidFill>
                  <a:srgbClr val="000000"/>
                </a:solidFill>
                <a:effectLst/>
                <a:latin typeface="Bodoni MT" panose="02070603080606020203" pitchFamily="18" charset="0"/>
              </a:rPr>
              <a:t>Sarıot</a:t>
            </a:r>
            <a:r>
              <a:rPr lang="tr-TR" sz="1000" b="0" i="0" dirty="0">
                <a:solidFill>
                  <a:srgbClr val="000000"/>
                </a:solidFill>
                <a:effectLst/>
                <a:latin typeface="Bodoni MT" panose="02070603080606020203" pitchFamily="18" charset="0"/>
              </a:rPr>
              <a:t> Gölü</a:t>
            </a:r>
          </a:p>
        </p:txBody>
      </p:sp>
    </p:spTree>
    <p:extLst>
      <p:ext uri="{BB962C8B-B14F-4D97-AF65-F5344CB8AC3E}">
        <p14:creationId xmlns:p14="http://schemas.microsoft.com/office/powerpoint/2010/main" val="705185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ECF078E9-7BC6-DE50-0569-D433CBAC8E32}"/>
              </a:ext>
            </a:extLst>
          </p:cNvPr>
          <p:cNvSpPr txBox="1"/>
          <p:nvPr/>
        </p:nvSpPr>
        <p:spPr>
          <a:xfrm>
            <a:off x="0" y="25648"/>
            <a:ext cx="9144000" cy="1938992"/>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İklim</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Konya'da karasal iklim hüküm sürer. Yazları kuru ve sıcak, kışları soğuk ve kar yağışlıdır. Gece ile gündüz arası sıcaklık farkı yazın 16-22 derece arasındadır. Baharları ve kışları nemden dolayı bu fark 9-12 °C'ye kadar düşer. Kar ortalama 3 ay yerde kalır. Çevresindeki sıcak - soğuk hava merkezlerinden çok etkilenir. İç Anadolu'nun en güney bölgesinde yer almasına rağmen diğer İç Anadolu Bölgesi şehirlerinden daha soğuk olur. Bunun nedeni orta Torosların deniz etkisini tamamen önlemesidir. Konya, 1. jeolojik zamanda Anadolu'daki </a:t>
            </a:r>
            <a:r>
              <a:rPr lang="tr-TR" sz="1000" b="0" i="0" dirty="0" err="1">
                <a:solidFill>
                  <a:srgbClr val="000000"/>
                </a:solidFill>
                <a:effectLst/>
                <a:latin typeface="Bodoni MT" panose="02070603080606020203" pitchFamily="18" charset="0"/>
              </a:rPr>
              <a:t>Tetis</a:t>
            </a:r>
            <a:r>
              <a:rPr lang="tr-TR" sz="1000" b="0" i="0" dirty="0">
                <a:solidFill>
                  <a:srgbClr val="000000"/>
                </a:solidFill>
                <a:effectLst/>
                <a:latin typeface="Bodoni MT" panose="02070603080606020203" pitchFamily="18" charset="0"/>
              </a:rPr>
              <a:t> denizinin yükselerek yok olması nedeniyle tam bir deniz tabanı ovasına dönüşmüştür. Düzlüğün asıl nedeni budur. İlkbaharda konveksiyonel yağışlar (kırkikindi) sıklıkla görülür. En yağışlı aylar nisan ve mayıstır. Konya ikliminin diğer bir özelliği ise yazların çok geç başlaması, kışların da çok geç bitmesidir. Step ikliminin özelliği olan yaz kuraklığı Türkiye'deki en kaliteli buğdayların yetişmesine neden olmuştur. Baharda nem ve yağmurla yeşeren otlar yazın yerini kuruluk ve sıcaktan dolayı sarıya bırakır. Türkiye'de sis yoğunluğu ve sisli gün sayısı en fazla olan il Konya'dır. Nedeni ise Konya ovasının bir çanak şeklinde bulunmasıdır. Uzun zamanlarda ölçülen en düşük sıcaklık -29 °C, en yüksek sıcaklık ise 41 °C'dir. En çok kar yağan ay şubat, en soğuk ay ocaktır. En sıcak aylar temmuz ve </a:t>
            </a:r>
            <a:r>
              <a:rPr lang="tr-TR" sz="1000" b="0" i="0" dirty="0" err="1">
                <a:solidFill>
                  <a:srgbClr val="000000"/>
                </a:solidFill>
                <a:effectLst/>
                <a:latin typeface="Bodoni MT" panose="02070603080606020203" pitchFamily="18" charset="0"/>
              </a:rPr>
              <a:t>ağustosdur</a:t>
            </a:r>
            <a:r>
              <a:rPr lang="tr-TR" sz="1000" b="0" i="0" dirty="0">
                <a:solidFill>
                  <a:srgbClr val="000000"/>
                </a:solidFill>
                <a:effectLst/>
                <a:latin typeface="Bodoni MT" panose="02070603080606020203" pitchFamily="18" charset="0"/>
              </a:rPr>
              <a:t>. Diğer bir özellik ise yaz akşamları çevresinde bulunan dağlardaki yüksek basınç alanlarından, ovada bulunan alçak basın alanlarına esen rüzgârdır. Günlük sıcaklık farkının en belirgin özelliği de budur. Ocak ayı sıcaklık ortalaması -0.5 °C, temmuz ayı sıcaklık ortalaması ise 23 °C'dir. Türkiye'nin en az yağış alan ili Konya'dır.</a:t>
            </a:r>
          </a:p>
        </p:txBody>
      </p:sp>
      <p:sp>
        <p:nvSpPr>
          <p:cNvPr id="7" name="Metin kutusu 6">
            <a:extLst>
              <a:ext uri="{FF2B5EF4-FFF2-40B4-BE49-F238E27FC236}">
                <a16:creationId xmlns:a16="http://schemas.microsoft.com/office/drawing/2014/main" id="{4DA55288-C90F-380A-6B7A-D2DF69599A38}"/>
              </a:ext>
            </a:extLst>
          </p:cNvPr>
          <p:cNvSpPr txBox="1"/>
          <p:nvPr/>
        </p:nvSpPr>
        <p:spPr>
          <a:xfrm>
            <a:off x="35496" y="1844824"/>
            <a:ext cx="8712968" cy="3477875"/>
          </a:xfrm>
          <a:prstGeom prst="rect">
            <a:avLst/>
          </a:prstGeom>
          <a:noFill/>
        </p:spPr>
        <p:txBody>
          <a:bodyPr wrap="square">
            <a:spAutoFit/>
          </a:bodyPr>
          <a:lstStyle/>
          <a:p>
            <a:br>
              <a:rPr lang="tr-TR" sz="1000" b="0" i="0" dirty="0">
                <a:solidFill>
                  <a:srgbClr val="000000"/>
                </a:solidFill>
                <a:effectLst/>
                <a:latin typeface="Bodoni MT" panose="02070603080606020203" pitchFamily="18" charset="0"/>
              </a:rPr>
            </a:br>
            <a:r>
              <a:rPr lang="tr-TR" sz="1000" b="1" i="0" dirty="0">
                <a:solidFill>
                  <a:srgbClr val="000000"/>
                </a:solidFill>
                <a:effectLst/>
                <a:latin typeface="Bodoni MT" panose="02070603080606020203" pitchFamily="18" charset="0"/>
              </a:rPr>
              <a:t>Nüfus</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Güncel Nüfus Değerleri (TÜİK 4 Şubat 2022 verileri)[1]</a:t>
            </a:r>
          </a:p>
          <a:p>
            <a:r>
              <a:rPr lang="tr-TR" sz="1000" b="0" i="0" dirty="0">
                <a:solidFill>
                  <a:srgbClr val="000000"/>
                </a:solidFill>
                <a:effectLst/>
                <a:latin typeface="Bodoni MT" panose="02070603080606020203" pitchFamily="18" charset="0"/>
              </a:rPr>
              <a:t>Konya il nüfusu: 2.277.017 (2021 sonu). İlin yüzölçümü 40.841  km2'dir. İlde  km2'ye 56 kişi düşmektedir. (Yoğunluğun en fazla olduğu ilçe: 353 kişi ile </a:t>
            </a:r>
            <a:r>
              <a:rPr lang="tr-TR" sz="1000" b="0" i="0" dirty="0" err="1">
                <a:solidFill>
                  <a:srgbClr val="000000"/>
                </a:solidFill>
                <a:effectLst/>
                <a:latin typeface="Bodoni MT" panose="02070603080606020203" pitchFamily="18" charset="0"/>
              </a:rPr>
              <a:t>Selçuklu’dur</a:t>
            </a:r>
            <a:r>
              <a:rPr lang="tr-TR" sz="1000" b="0" i="0" dirty="0">
                <a:solidFill>
                  <a:srgbClr val="000000"/>
                </a:solidFill>
                <a:effectLst/>
                <a:latin typeface="Bodoni MT" panose="02070603080606020203" pitchFamily="18" charset="0"/>
              </a:rPr>
              <a:t>)</a:t>
            </a:r>
          </a:p>
          <a:p>
            <a:r>
              <a:rPr lang="tr-TR" sz="1000" b="0" i="0" dirty="0">
                <a:solidFill>
                  <a:srgbClr val="000000"/>
                </a:solidFill>
                <a:effectLst/>
                <a:latin typeface="Bodoni MT" panose="02070603080606020203" pitchFamily="18" charset="0"/>
              </a:rPr>
              <a:t>İlde yıllık nüfus artış oranı %1,20 olmuştur. Nüfus artış oranı en yüksek ve en düşük ilçeler: Karatay (% 3,06)- Emirgazi (-% 6,89)</a:t>
            </a:r>
          </a:p>
          <a:p>
            <a:r>
              <a:rPr lang="tr-TR" sz="1000" b="0" i="0" dirty="0">
                <a:solidFill>
                  <a:srgbClr val="000000"/>
                </a:solidFill>
                <a:effectLst/>
                <a:latin typeface="Bodoni MT" panose="02070603080606020203" pitchFamily="18" charset="0"/>
              </a:rPr>
              <a:t>4 Şubat 2022 TÜİK verilerine göre 31 İlçe ve belediye, bu belediyelerde toplam 1154 mahalle bulunmaktadır.</a:t>
            </a:r>
          </a:p>
          <a:p>
            <a:r>
              <a:rPr lang="tr-TR" sz="1000" b="1" i="0" dirty="0">
                <a:solidFill>
                  <a:srgbClr val="000000"/>
                </a:solidFill>
                <a:effectLst/>
                <a:latin typeface="Bodoni MT" panose="02070603080606020203" pitchFamily="18" charset="0"/>
              </a:rPr>
              <a:t>Ekonomi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sanayisi günümüzde birçok sektörde üretim yaparak tarihsel olarak kullanılan tahıl ambarı kimliğinin yanına sanayi şehri kimliğini de eklemiştir.</a:t>
            </a:r>
          </a:p>
          <a:p>
            <a:r>
              <a:rPr lang="tr-TR" sz="1000" b="0" i="0" dirty="0">
                <a:solidFill>
                  <a:srgbClr val="000000"/>
                </a:solidFill>
                <a:effectLst/>
                <a:latin typeface="Bodoni MT" panose="02070603080606020203" pitchFamily="18" charset="0"/>
              </a:rPr>
              <a:t>Konya’nın bir özelliği de; sanayisinin belli tür ürünlere dayalı olmayıp oldukça geniş bir sektörel alanda üretim yapmasıdır. Diğer bir ifade ile makine sanayisinden kimyaya, tekstilden otomotiv yedek parçaya, elektrik-elektronikten gıdaya, ambalajdan kâğıt sanayine kadar oldukça değişik üretim alanlarında faaliyet göstermektedir. Konya, 130 ülkeye ihracat yapmaktadır.[28] 2013 rakamlarına göre Konya 1.3 Milyar $ ihracat yaparak Türkiye İhracatçılar Meclisi'ne girmiştir.[29]</a:t>
            </a:r>
          </a:p>
          <a:p>
            <a:r>
              <a:rPr lang="tr-TR" sz="1000" b="1" i="0" dirty="0">
                <a:solidFill>
                  <a:srgbClr val="000000"/>
                </a:solidFill>
                <a:effectLst/>
                <a:latin typeface="Bodoni MT" panose="02070603080606020203" pitchFamily="18" charset="0"/>
              </a:rPr>
              <a:t>Ticaret</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Konya'nın Türkiye'nin ticari faaliyetleri için etkisi büyüktür. Konya iç bölgelerdeki iller içerisinde önemli bir hinterlant özelliğine sahiptir. Tarımsal üretim, sanayi faaliyetlerinin gelişmesi, nüfus potansiyeli ticaret faaliyetleri için burayı önemli bir pazar haline getirmiştir. Türkiye'nin orta noktasında sayıldığından Türkiye'nin bütün illeri ile kolayca ticaret yapabilmektedir. Ayrıca Türkiye ekonomisine de büyük katkıda bulunur.</a:t>
            </a:r>
          </a:p>
          <a:p>
            <a:r>
              <a:rPr lang="tr-TR" sz="1000" b="1" i="0" dirty="0">
                <a:solidFill>
                  <a:srgbClr val="000000"/>
                </a:solidFill>
                <a:effectLst/>
                <a:latin typeface="Bodoni MT" panose="02070603080606020203" pitchFamily="18" charset="0"/>
              </a:rPr>
              <a:t>Kültür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Ağız</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Türkçenin Konya ilinde kullanılan ağzının Batı Anadolu ağızları içindeki konumu Prof. Dr. Leyla Karahan'ın Anadolu Ağızlarının Sınıflandırılması (Türk Dil Kurumu yayınları: 630, Ankara 1996) adlı çalışmasına göre, Ereğli hariç diğer ilçeler Mersin iliyle aynı grupta yer alır:</a:t>
            </a:r>
          </a:p>
          <a:p>
            <a:r>
              <a:rPr lang="tr-TR" sz="1000" b="0" i="0" dirty="0">
                <a:solidFill>
                  <a:srgbClr val="000000"/>
                </a:solidFill>
                <a:effectLst/>
                <a:latin typeface="Bodoni MT" panose="02070603080606020203" pitchFamily="18" charset="0"/>
              </a:rPr>
              <a:t>Anadolu ağızları batı grubu</a:t>
            </a:r>
            <a:endParaRPr lang="tr-TR" sz="1000" dirty="0">
              <a:latin typeface="Bodoni MT" panose="02070603080606020203" pitchFamily="18" charset="0"/>
            </a:endParaRPr>
          </a:p>
        </p:txBody>
      </p:sp>
      <p:sp>
        <p:nvSpPr>
          <p:cNvPr id="11" name="Metin kutusu 10">
            <a:extLst>
              <a:ext uri="{FF2B5EF4-FFF2-40B4-BE49-F238E27FC236}">
                <a16:creationId xmlns:a16="http://schemas.microsoft.com/office/drawing/2014/main" id="{209E8F60-F842-16A1-BB4F-4B440504FC68}"/>
              </a:ext>
            </a:extLst>
          </p:cNvPr>
          <p:cNvSpPr txBox="1"/>
          <p:nvPr/>
        </p:nvSpPr>
        <p:spPr>
          <a:xfrm>
            <a:off x="35496" y="5293947"/>
            <a:ext cx="4968552" cy="1631216"/>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Müzeler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Mevlana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Arkeoloji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Atatürk Evi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Karatay Medresesi (Çini Eserler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Sırçalı Medrese (Mezar Anıtları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İnce Minare (Taş-Ahşap Eserleri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Etnografya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İzzet Koyunoğlu Şehir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a:t>
            </a:r>
            <a:r>
              <a:rPr lang="tr-TR" sz="1000" b="0" i="0" dirty="0" err="1">
                <a:solidFill>
                  <a:srgbClr val="000000"/>
                </a:solidFill>
                <a:effectLst/>
                <a:latin typeface="Bodoni MT" panose="02070603080606020203" pitchFamily="18" charset="0"/>
              </a:rPr>
              <a:t>Sahibiata</a:t>
            </a:r>
            <a:r>
              <a:rPr lang="tr-TR" sz="1000" b="0" i="0" dirty="0">
                <a:solidFill>
                  <a:srgbClr val="000000"/>
                </a:solidFill>
                <a:effectLst/>
                <a:latin typeface="Bodoni MT" panose="02070603080606020203" pitchFamily="18" charset="0"/>
              </a:rPr>
              <a:t> Müzesi</a:t>
            </a:r>
          </a:p>
        </p:txBody>
      </p:sp>
    </p:spTree>
    <p:extLst>
      <p:ext uri="{BB962C8B-B14F-4D97-AF65-F5344CB8AC3E}">
        <p14:creationId xmlns:p14="http://schemas.microsoft.com/office/powerpoint/2010/main" val="1558688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2E53F739-CE76-1CD5-BD42-5B6FA9AA9D17}"/>
              </a:ext>
            </a:extLst>
          </p:cNvPr>
          <p:cNvSpPr txBox="1"/>
          <p:nvPr/>
        </p:nvSpPr>
        <p:spPr>
          <a:xfrm>
            <a:off x="35496" y="116632"/>
            <a:ext cx="9001000" cy="2708434"/>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Tiyatro</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Devlet Tiyatrosu, 1997 aralık ayından bu yana, başta Konya olmak üzere, çevre il ve ilçelere çalışmalarını kesintisiz olarak sürdüren bölge tiyatrosudur.[30]</a:t>
            </a:r>
          </a:p>
          <a:p>
            <a:r>
              <a:rPr lang="tr-TR" sz="1000" b="0" i="0" dirty="0">
                <a:solidFill>
                  <a:srgbClr val="000000"/>
                </a:solidFill>
                <a:effectLst/>
                <a:latin typeface="Bodoni MT" panose="02070603080606020203" pitchFamily="18" charset="0"/>
              </a:rPr>
              <a:t>Devlet Tiyatrosu olarak hizmet veren bina; anıt alanında, 1946 yılında Halkevi olarak yapılmış, Halkevleri kapatıldıktan sonra ise, sinema salonu olarak faaliyet göstermiş, daha sonra da İl Halk Kütüphanesi olarak kullanılmış bir mekandır. 1981 yılında Atatürk’ün doğumunun 100. yıl dönümünü Kutlama Koordinasyon Kurulu Başkanlığı ve Devlet Tiyatroları Genel Müdürlüğü katkılarıyla gerekli onarım ve tefrişi yapılarak Devlet Tiyatroları Genel Müdürlüğüne tahsisi sağlanmıştır. 1997 yılında Yerleşik Bölge Tiyatrosu olarak Hizmet vermeye başlayan Tiyatro Binamız 257 salon, 36’sı balkon olmak üzere toplam 293 koltuktan oluşmaktadır. Konya Devlet Tiyatrosunun ilk açılış oyunu 19.12.1997 yılında Refik Erduran’ın yazdığı ve Tansu </a:t>
            </a:r>
            <a:r>
              <a:rPr lang="tr-TR" sz="1000" b="0" i="0" dirty="0" err="1">
                <a:solidFill>
                  <a:srgbClr val="000000"/>
                </a:solidFill>
                <a:effectLst/>
                <a:latin typeface="Bodoni MT" panose="02070603080606020203" pitchFamily="18" charset="0"/>
              </a:rPr>
              <a:t>Aytar’ın</a:t>
            </a:r>
            <a:r>
              <a:rPr lang="tr-TR" sz="1000" b="0" i="0" dirty="0">
                <a:solidFill>
                  <a:srgbClr val="000000"/>
                </a:solidFill>
                <a:effectLst/>
                <a:latin typeface="Bodoni MT" panose="02070603080606020203" pitchFamily="18" charset="0"/>
              </a:rPr>
              <a:t> yönettiği “Tamirci” adlı oyundur.[31]</a:t>
            </a:r>
          </a:p>
          <a:p>
            <a:r>
              <a:rPr lang="tr-TR" sz="1000" b="1" i="0" dirty="0">
                <a:solidFill>
                  <a:srgbClr val="000000"/>
                </a:solidFill>
                <a:effectLst/>
                <a:latin typeface="Bodoni MT" panose="02070603080606020203" pitchFamily="18" charset="0"/>
              </a:rPr>
              <a:t>Etkinlikler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Vuslat Yıldönümü Uluslararası Anma Törenleri (</a:t>
            </a:r>
            <a:r>
              <a:rPr lang="tr-TR" sz="1000" b="0" i="0" dirty="0" err="1">
                <a:solidFill>
                  <a:srgbClr val="000000"/>
                </a:solidFill>
                <a:effectLst/>
                <a:latin typeface="Bodoni MT" panose="02070603080606020203" pitchFamily="18" charset="0"/>
              </a:rPr>
              <a:t>Şeb</a:t>
            </a:r>
            <a:r>
              <a:rPr lang="tr-TR" sz="1000" b="0" i="0" dirty="0">
                <a:solidFill>
                  <a:srgbClr val="000000"/>
                </a:solidFill>
                <a:effectLst/>
                <a:latin typeface="Bodoni MT" panose="02070603080606020203" pitchFamily="18" charset="0"/>
              </a:rPr>
              <a:t>-i </a:t>
            </a:r>
            <a:r>
              <a:rPr lang="tr-TR" sz="1000" b="0" i="0" dirty="0" err="1">
                <a:solidFill>
                  <a:srgbClr val="000000"/>
                </a:solidFill>
                <a:effectLst/>
                <a:latin typeface="Bodoni MT" panose="02070603080606020203" pitchFamily="18" charset="0"/>
              </a:rPr>
              <a:t>Arûs</a:t>
            </a:r>
            <a:r>
              <a:rPr lang="tr-TR" sz="1000" b="0" i="0" dirty="0">
                <a:solidFill>
                  <a:srgbClr val="000000"/>
                </a:solidFill>
                <a:effectLst/>
                <a:latin typeface="Bodoni MT" panose="02070603080606020203" pitchFamily="18" charset="0"/>
              </a:rPr>
              <a:t> Törenleri)</a:t>
            </a:r>
            <a:br>
              <a:rPr lang="tr-TR" sz="1000" b="0" i="0" dirty="0">
                <a:solidFill>
                  <a:srgbClr val="000000"/>
                </a:solidFill>
                <a:effectLst/>
                <a:latin typeface="Bodoni MT" panose="02070603080606020203" pitchFamily="18" charset="0"/>
              </a:rPr>
            </a:br>
            <a:r>
              <a:rPr lang="tr-TR" sz="1000" b="0" i="0" dirty="0" err="1">
                <a:solidFill>
                  <a:srgbClr val="000000"/>
                </a:solidFill>
                <a:effectLst/>
                <a:latin typeface="Bodoni MT" panose="02070603080606020203" pitchFamily="18" charset="0"/>
              </a:rPr>
              <a:t>Şeb</a:t>
            </a:r>
            <a:r>
              <a:rPr lang="tr-TR" sz="1000" b="0" i="0" dirty="0">
                <a:solidFill>
                  <a:srgbClr val="000000"/>
                </a:solidFill>
                <a:effectLst/>
                <a:latin typeface="Bodoni MT" panose="02070603080606020203" pitchFamily="18" charset="0"/>
              </a:rPr>
              <a:t>-i </a:t>
            </a:r>
            <a:r>
              <a:rPr lang="tr-TR" sz="1000" b="0" i="0" dirty="0" err="1">
                <a:solidFill>
                  <a:srgbClr val="000000"/>
                </a:solidFill>
                <a:effectLst/>
                <a:latin typeface="Bodoni MT" panose="02070603080606020203" pitchFamily="18" charset="0"/>
              </a:rPr>
              <a:t>Arûs</a:t>
            </a:r>
            <a:r>
              <a:rPr lang="tr-TR" sz="1000" b="0" i="0" dirty="0">
                <a:solidFill>
                  <a:srgbClr val="000000"/>
                </a:solidFill>
                <a:effectLst/>
                <a:latin typeface="Bodoni MT" panose="02070603080606020203" pitchFamily="18" charset="0"/>
              </a:rPr>
              <a:t> lügat manası düğün gecesi demektir. Mevlânâ Celaleddin-i Rumi kendi ölümüne rabbine duyduğu aşktan dolayı sevgiliye kavuşma yani düğün gecesi demiştir. Mevlânâ Celaleddin-i Rumi'nin ölüm yıl </a:t>
            </a:r>
            <a:r>
              <a:rPr lang="tr-TR" sz="1000" b="0" i="0" dirty="0" err="1">
                <a:solidFill>
                  <a:srgbClr val="000000"/>
                </a:solidFill>
                <a:effectLst/>
                <a:latin typeface="Bodoni MT" panose="02070603080606020203" pitchFamily="18" charset="0"/>
              </a:rPr>
              <a:t>dönünlerinde</a:t>
            </a:r>
            <a:r>
              <a:rPr lang="tr-TR" sz="1000" b="0" i="0" dirty="0">
                <a:solidFill>
                  <a:srgbClr val="000000"/>
                </a:solidFill>
                <a:effectLst/>
                <a:latin typeface="Bodoni MT" panose="02070603080606020203" pitchFamily="18" charset="0"/>
              </a:rPr>
              <a:t> 17 Aralık tarihlerine denk gelen haftalarda yapılan ve "Vuslat Yıldönümü Uluslararası Anma Törenleri" olarak isimlendirilmeye başlanılan törenler, halk arasında </a:t>
            </a:r>
            <a:r>
              <a:rPr lang="tr-TR" sz="1000" b="0" i="0" dirty="0" err="1">
                <a:solidFill>
                  <a:srgbClr val="000000"/>
                </a:solidFill>
                <a:effectLst/>
                <a:latin typeface="Bodoni MT" panose="02070603080606020203" pitchFamily="18" charset="0"/>
              </a:rPr>
              <a:t>Şeb</a:t>
            </a:r>
            <a:r>
              <a:rPr lang="tr-TR" sz="1000" b="0" i="0" dirty="0">
                <a:solidFill>
                  <a:srgbClr val="000000"/>
                </a:solidFill>
                <a:effectLst/>
                <a:latin typeface="Bodoni MT" panose="02070603080606020203" pitchFamily="18" charset="0"/>
              </a:rPr>
              <a:t>-i Arus Şenlikleri olarak da anılmaktadır.</a:t>
            </a:r>
          </a:p>
          <a:p>
            <a:r>
              <a:rPr lang="tr-TR" sz="1000" b="1" i="0" dirty="0">
                <a:solidFill>
                  <a:srgbClr val="000000"/>
                </a:solidFill>
                <a:effectLst/>
                <a:latin typeface="Bodoni MT" panose="02070603080606020203" pitchFamily="18" charset="0"/>
              </a:rPr>
              <a:t>Konya Uluslararası Mistik Müzik Festivali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İlk kez 2004 yılında düzenlenen Konya Uluslararası Mistik Müzik Festivali önceleri Aralık ayındaki Vuslat Yıldönümü Anma Törenleri (</a:t>
            </a:r>
            <a:r>
              <a:rPr lang="tr-TR" sz="1000" b="0" i="0" dirty="0" err="1">
                <a:solidFill>
                  <a:srgbClr val="000000"/>
                </a:solidFill>
                <a:effectLst/>
                <a:latin typeface="Bodoni MT" panose="02070603080606020203" pitchFamily="18" charset="0"/>
              </a:rPr>
              <a:t>Şeb</a:t>
            </a:r>
            <a:r>
              <a:rPr lang="tr-TR" sz="1000" b="0" i="0" dirty="0">
                <a:solidFill>
                  <a:srgbClr val="000000"/>
                </a:solidFill>
                <a:effectLst/>
                <a:latin typeface="Bodoni MT" panose="02070603080606020203" pitchFamily="18" charset="0"/>
              </a:rPr>
              <a:t>-i </a:t>
            </a:r>
            <a:r>
              <a:rPr lang="tr-TR" sz="1000" b="0" i="0" dirty="0" err="1">
                <a:solidFill>
                  <a:srgbClr val="000000"/>
                </a:solidFill>
                <a:effectLst/>
                <a:latin typeface="Bodoni MT" panose="02070603080606020203" pitchFamily="18" charset="0"/>
              </a:rPr>
              <a:t>Arûs</a:t>
            </a:r>
            <a:r>
              <a:rPr lang="tr-TR" sz="1000" b="0" i="0" dirty="0">
                <a:solidFill>
                  <a:srgbClr val="000000"/>
                </a:solidFill>
                <a:effectLst/>
                <a:latin typeface="Bodoni MT" panose="02070603080606020203" pitchFamily="18" charset="0"/>
              </a:rPr>
              <a:t>) kapsamında yer alırken, 2008 yılından beri Eylül ayında, kapanış gecesi 30 Eylül'e, yani Mevlâna'nın doğum gününe gelecek şekilde düzenlenmektedir. Bu uygulama ile Mevlâna'yı anma ve anlamaya yönelik yeni bir zaman dilimi oluşturulması hedeflenmekte, "Konya Uluslararası Mistik Müzik </a:t>
            </a:r>
            <a:r>
              <a:rPr lang="tr-TR" sz="1000" b="0" i="0" dirty="0" err="1">
                <a:solidFill>
                  <a:srgbClr val="000000"/>
                </a:solidFill>
                <a:effectLst/>
                <a:latin typeface="Bodoni MT" panose="02070603080606020203" pitchFamily="18" charset="0"/>
              </a:rPr>
              <a:t>Festivali"nin</a:t>
            </a:r>
            <a:r>
              <a:rPr lang="tr-TR" sz="1000" b="0" i="0" dirty="0">
                <a:solidFill>
                  <a:srgbClr val="000000"/>
                </a:solidFill>
                <a:effectLst/>
                <a:latin typeface="Bodoni MT" panose="02070603080606020203" pitchFamily="18" charset="0"/>
              </a:rPr>
              <a:t> dünyanın sayılı festivalleri arasına girmesi için yoğun gayret sarf edilmektedir.[32]</a:t>
            </a:r>
          </a:p>
        </p:txBody>
      </p:sp>
      <p:sp>
        <p:nvSpPr>
          <p:cNvPr id="9" name="Metin kutusu 8">
            <a:extLst>
              <a:ext uri="{FF2B5EF4-FFF2-40B4-BE49-F238E27FC236}">
                <a16:creationId xmlns:a16="http://schemas.microsoft.com/office/drawing/2014/main" id="{23941AFC-5BB6-BFDB-986E-7DCE861A09A9}"/>
              </a:ext>
            </a:extLst>
          </p:cNvPr>
          <p:cNvSpPr txBox="1"/>
          <p:nvPr/>
        </p:nvSpPr>
        <p:spPr>
          <a:xfrm>
            <a:off x="0" y="2825066"/>
            <a:ext cx="6534472" cy="1477328"/>
          </a:xfrm>
          <a:prstGeom prst="rect">
            <a:avLst/>
          </a:prstGeom>
          <a:noFill/>
        </p:spPr>
        <p:txBody>
          <a:bodyPr wrap="square">
            <a:spAutoFit/>
          </a:bodyPr>
          <a:lstStyle/>
          <a:p>
            <a:r>
              <a:rPr lang="tr-TR" sz="1000" b="1" i="0">
                <a:solidFill>
                  <a:srgbClr val="000000"/>
                </a:solidFill>
                <a:effectLst/>
                <a:latin typeface="Bodoni MT" panose="02070603080606020203" pitchFamily="18" charset="0"/>
              </a:rPr>
              <a:t>Mutfak</a:t>
            </a:r>
            <a:br>
              <a:rPr lang="tr-TR" sz="1000" b="0" i="0">
                <a:solidFill>
                  <a:srgbClr val="000000"/>
                </a:solidFill>
                <a:effectLst/>
                <a:latin typeface="Bodoni MT" panose="02070603080606020203" pitchFamily="18" charset="0"/>
              </a:rPr>
            </a:br>
            <a:r>
              <a:rPr lang="tr-TR" sz="1000" b="0" i="0">
                <a:solidFill>
                  <a:srgbClr val="000000"/>
                </a:solidFill>
                <a:effectLst/>
                <a:latin typeface="Bodoni MT" panose="02070603080606020203" pitchFamily="18" charset="0"/>
              </a:rPr>
              <a:t>Bamya çorbası</a:t>
            </a:r>
            <a:br>
              <a:rPr lang="tr-TR" sz="1000" b="0" i="0">
                <a:solidFill>
                  <a:srgbClr val="000000"/>
                </a:solidFill>
                <a:effectLst/>
                <a:latin typeface="Bodoni MT" panose="02070603080606020203" pitchFamily="18" charset="0"/>
              </a:rPr>
            </a:br>
            <a:r>
              <a:rPr lang="tr-TR" sz="1000" b="0" i="0">
                <a:solidFill>
                  <a:srgbClr val="000000"/>
                </a:solidFill>
                <a:effectLst/>
                <a:latin typeface="Bodoni MT" panose="02070603080606020203" pitchFamily="18" charset="0"/>
              </a:rPr>
              <a:t>Tirit</a:t>
            </a:r>
            <a:br>
              <a:rPr lang="tr-TR" sz="1000" b="0" i="0">
                <a:solidFill>
                  <a:srgbClr val="000000"/>
                </a:solidFill>
                <a:effectLst/>
                <a:latin typeface="Bodoni MT" panose="02070603080606020203" pitchFamily="18" charset="0"/>
              </a:rPr>
            </a:br>
            <a:r>
              <a:rPr lang="tr-TR" sz="1000" b="0" i="0">
                <a:solidFill>
                  <a:srgbClr val="000000"/>
                </a:solidFill>
                <a:effectLst/>
                <a:latin typeface="Bodoni MT" panose="02070603080606020203" pitchFamily="18" charset="0"/>
              </a:rPr>
              <a:t>Düğün Pilavı</a:t>
            </a:r>
            <a:br>
              <a:rPr lang="tr-TR" sz="1000" b="0" i="0">
                <a:solidFill>
                  <a:srgbClr val="000000"/>
                </a:solidFill>
                <a:effectLst/>
                <a:latin typeface="Bodoni MT" panose="02070603080606020203" pitchFamily="18" charset="0"/>
              </a:rPr>
            </a:br>
            <a:r>
              <a:rPr lang="tr-TR" sz="1000" b="0" i="0">
                <a:solidFill>
                  <a:srgbClr val="000000"/>
                </a:solidFill>
                <a:effectLst/>
                <a:latin typeface="Bodoni MT" panose="02070603080606020203" pitchFamily="18" charset="0"/>
              </a:rPr>
              <a:t>Etli ekmek</a:t>
            </a:r>
            <a:br>
              <a:rPr lang="tr-TR" sz="1000" b="0" i="0">
                <a:solidFill>
                  <a:srgbClr val="000000"/>
                </a:solidFill>
                <a:effectLst/>
                <a:latin typeface="Bodoni MT" panose="02070603080606020203" pitchFamily="18" charset="0"/>
              </a:rPr>
            </a:br>
            <a:r>
              <a:rPr lang="tr-TR" sz="1000" b="0" i="0">
                <a:solidFill>
                  <a:srgbClr val="000000"/>
                </a:solidFill>
                <a:effectLst/>
                <a:latin typeface="Bodoni MT" panose="02070603080606020203" pitchFamily="18" charset="0"/>
              </a:rPr>
              <a:t>Fırın kebabı</a:t>
            </a:r>
            <a:br>
              <a:rPr lang="tr-TR" sz="1000" b="0" i="0">
                <a:solidFill>
                  <a:srgbClr val="000000"/>
                </a:solidFill>
                <a:effectLst/>
                <a:latin typeface="Bodoni MT" panose="02070603080606020203" pitchFamily="18" charset="0"/>
              </a:rPr>
            </a:br>
            <a:r>
              <a:rPr lang="tr-TR" sz="1000" b="0" i="0">
                <a:solidFill>
                  <a:srgbClr val="000000"/>
                </a:solidFill>
                <a:effectLst/>
                <a:latin typeface="Bodoni MT" panose="02070603080606020203" pitchFamily="18" charset="0"/>
              </a:rPr>
              <a:t>Sac Arası</a:t>
            </a:r>
            <a:br>
              <a:rPr lang="tr-TR" sz="1000" b="0" i="0">
                <a:solidFill>
                  <a:srgbClr val="000000"/>
                </a:solidFill>
                <a:effectLst/>
                <a:latin typeface="Bodoni MT" panose="02070603080606020203" pitchFamily="18" charset="0"/>
              </a:rPr>
            </a:br>
            <a:r>
              <a:rPr lang="tr-TR" sz="1000" b="0" i="0">
                <a:solidFill>
                  <a:srgbClr val="000000"/>
                </a:solidFill>
                <a:effectLst/>
                <a:latin typeface="Bodoni MT" panose="02070603080606020203" pitchFamily="18" charset="0"/>
              </a:rPr>
              <a:t>Yoğurt çorbası</a:t>
            </a:r>
            <a:br>
              <a:rPr lang="tr-TR" sz="1000" b="0" i="0">
                <a:solidFill>
                  <a:srgbClr val="000000"/>
                </a:solidFill>
                <a:effectLst/>
                <a:latin typeface="Bodoni MT" panose="02070603080606020203" pitchFamily="18" charset="0"/>
              </a:rPr>
            </a:br>
            <a:r>
              <a:rPr lang="tr-TR" sz="1000" b="0" i="0">
                <a:solidFill>
                  <a:srgbClr val="000000"/>
                </a:solidFill>
                <a:effectLst/>
                <a:latin typeface="Bodoni MT" panose="02070603080606020203" pitchFamily="18" charset="0"/>
              </a:rPr>
              <a:t>Arabaşı Çorbası</a:t>
            </a:r>
            <a:endParaRPr lang="tr-TR" sz="1000" dirty="0"/>
          </a:p>
        </p:txBody>
      </p:sp>
      <p:sp>
        <p:nvSpPr>
          <p:cNvPr id="11" name="Metin kutusu 10">
            <a:extLst>
              <a:ext uri="{FF2B5EF4-FFF2-40B4-BE49-F238E27FC236}">
                <a16:creationId xmlns:a16="http://schemas.microsoft.com/office/drawing/2014/main" id="{0B771A8A-F05B-FCEB-1ECD-330B300E4440}"/>
              </a:ext>
            </a:extLst>
          </p:cNvPr>
          <p:cNvSpPr txBox="1"/>
          <p:nvPr/>
        </p:nvSpPr>
        <p:spPr>
          <a:xfrm>
            <a:off x="66384" y="4256227"/>
            <a:ext cx="7344816" cy="2554545"/>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Turizm</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2009 yılında Konya'yı 1 milyon 717 bin 942 yerli ve yabancı turist ziyaret etti. Bu rakamın 1 milyon 338 bin 113'ünü yerli, 353 bin 233'ünü ise yabancı ziyaretçiler oluşturdu.[33]</a:t>
            </a:r>
          </a:p>
          <a:p>
            <a:r>
              <a:rPr lang="tr-TR" sz="1000" b="1" i="0" dirty="0">
                <a:solidFill>
                  <a:srgbClr val="000000"/>
                </a:solidFill>
                <a:effectLst/>
                <a:latin typeface="Bodoni MT" panose="02070603080606020203" pitchFamily="18" charset="0"/>
              </a:rPr>
              <a:t>Alâeddin Camii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Alâeddin Camii, 1220 yılında Konya'da Anadolu Selçuklu Devleti sultanı I. Alaeddin Keykubad tarafından aynı adı taşıyan tepe üzerinde (Alâeddin Tepesi) inşa ettirilmiş cami.</a:t>
            </a:r>
          </a:p>
          <a:p>
            <a:r>
              <a:rPr lang="tr-TR" sz="1000" b="0" i="0" dirty="0">
                <a:solidFill>
                  <a:srgbClr val="000000"/>
                </a:solidFill>
                <a:effectLst/>
                <a:latin typeface="Bodoni MT" panose="02070603080606020203" pitchFamily="18" charset="0"/>
              </a:rPr>
              <a:t>Sekiz Anadolu Selçuklu Sultanı burada gömülüdür.</a:t>
            </a:r>
          </a:p>
          <a:p>
            <a:r>
              <a:rPr lang="tr-TR" sz="1000" b="0" i="0" dirty="0">
                <a:solidFill>
                  <a:srgbClr val="000000"/>
                </a:solidFill>
                <a:effectLst/>
                <a:latin typeface="Bodoni MT" panose="02070603080606020203" pitchFamily="18" charset="0"/>
              </a:rPr>
              <a:t>I. Alaeddin Keykubad</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 Rükneddin Mesud</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 Kılıç Arslan</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IV. Kılıç Arslan</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II. Süleyman Şah</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 Gıyaseddin </a:t>
            </a:r>
            <a:r>
              <a:rPr lang="tr-TR" sz="1000" b="0" i="0" dirty="0" err="1">
                <a:solidFill>
                  <a:srgbClr val="000000"/>
                </a:solidFill>
                <a:effectLst/>
                <a:latin typeface="Bodoni MT" panose="02070603080606020203" pitchFamily="18" charset="0"/>
              </a:rPr>
              <a:t>Keyhüsrev</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II. Gıyaseddin </a:t>
            </a:r>
            <a:r>
              <a:rPr lang="tr-TR" sz="1000" b="0" i="0" dirty="0" err="1">
                <a:solidFill>
                  <a:srgbClr val="000000"/>
                </a:solidFill>
                <a:effectLst/>
                <a:latin typeface="Bodoni MT" panose="02070603080606020203" pitchFamily="18" charset="0"/>
              </a:rPr>
              <a:t>Keyhüsrev</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III. Gıyaseddin </a:t>
            </a:r>
            <a:r>
              <a:rPr lang="tr-TR" sz="1000" b="0" i="0" dirty="0" err="1">
                <a:solidFill>
                  <a:srgbClr val="000000"/>
                </a:solidFill>
                <a:effectLst/>
                <a:latin typeface="Bodoni MT" panose="02070603080606020203" pitchFamily="18" charset="0"/>
              </a:rPr>
              <a:t>Keyhüsrev</a:t>
            </a:r>
            <a:endParaRPr lang="tr-TR" sz="1000" b="0" i="0" dirty="0">
              <a:solidFill>
                <a:srgbClr val="000000"/>
              </a:solidFill>
              <a:effectLst/>
              <a:latin typeface="Bodoni MT" panose="02070603080606020203" pitchFamily="18" charset="0"/>
            </a:endParaRPr>
          </a:p>
          <a:p>
            <a:r>
              <a:rPr lang="tr-TR" sz="1000" b="0" i="0" dirty="0">
                <a:solidFill>
                  <a:srgbClr val="000000"/>
                </a:solidFill>
                <a:effectLst/>
                <a:latin typeface="Bodoni MT" panose="02070603080606020203" pitchFamily="18" charset="0"/>
              </a:rPr>
              <a:t>Alâeddin Tepesi'nin 1849'da çizilen gravürü.</a:t>
            </a:r>
          </a:p>
        </p:txBody>
      </p:sp>
    </p:spTree>
    <p:extLst>
      <p:ext uri="{BB962C8B-B14F-4D97-AF65-F5344CB8AC3E}">
        <p14:creationId xmlns:p14="http://schemas.microsoft.com/office/powerpoint/2010/main" val="404000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739FEEE-C7AC-DE15-1BC8-B9EFD4E79722}"/>
              </a:ext>
            </a:extLst>
          </p:cNvPr>
          <p:cNvSpPr txBox="1"/>
          <p:nvPr/>
        </p:nvSpPr>
        <p:spPr>
          <a:xfrm>
            <a:off x="179512" y="0"/>
            <a:ext cx="8964488" cy="2708434"/>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II. Kılıçarslan Köşkü</a:t>
            </a:r>
            <a:endParaRPr lang="tr-TR" sz="1000" b="0" i="0" dirty="0">
              <a:solidFill>
                <a:srgbClr val="000000"/>
              </a:solidFill>
              <a:effectLst/>
              <a:latin typeface="Bodoni MT" panose="02070603080606020203" pitchFamily="18" charset="0"/>
            </a:endParaRPr>
          </a:p>
          <a:p>
            <a:r>
              <a:rPr lang="tr-TR" sz="1000" b="0" i="0" dirty="0">
                <a:solidFill>
                  <a:srgbClr val="000000"/>
                </a:solidFill>
                <a:effectLst/>
                <a:latin typeface="Bodoni MT" panose="02070603080606020203" pitchFamily="18" charset="0"/>
              </a:rPr>
              <a:t>Şehitler Anıtı</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Alâeddin Tepesi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Alâeddin Tepesi, Türkiye'nin Konya ilinin merkezine bağlı Karatay ilçesinde yer alan tepe. 450 x 350 metre boyunda olup, 20 metre yüksekliğinde olan tepe, höyük olarak adlandırılan protohistorik yerleşim yerlerinden biriydi.</a:t>
            </a:r>
          </a:p>
          <a:p>
            <a:r>
              <a:rPr lang="tr-TR" sz="1000" b="1" i="0" dirty="0">
                <a:solidFill>
                  <a:srgbClr val="000000"/>
                </a:solidFill>
                <a:effectLst/>
                <a:latin typeface="Bodoni MT" panose="02070603080606020203" pitchFamily="18" charset="0"/>
              </a:rPr>
              <a:t>Mevlana Müzesi</a:t>
            </a:r>
            <a:endParaRPr lang="tr-TR" sz="1000" b="0" i="0" dirty="0">
              <a:solidFill>
                <a:srgbClr val="000000"/>
              </a:solidFill>
              <a:effectLst/>
              <a:latin typeface="Bodoni MT" panose="02070603080606020203" pitchFamily="18" charset="0"/>
            </a:endParaRPr>
          </a:p>
          <a:p>
            <a:r>
              <a:rPr lang="tr-TR" sz="1000" b="0" i="0" dirty="0" err="1">
                <a:solidFill>
                  <a:srgbClr val="000000"/>
                </a:solidFill>
                <a:effectLst/>
                <a:latin typeface="Bodoni MT" panose="02070603080606020203" pitchFamily="18" charset="0"/>
              </a:rPr>
              <a:t>Çatalhöyük'de</a:t>
            </a:r>
            <a:r>
              <a:rPr lang="tr-TR" sz="1000" b="0" i="0" dirty="0">
                <a:solidFill>
                  <a:srgbClr val="000000"/>
                </a:solidFill>
                <a:effectLst/>
                <a:latin typeface="Bodoni MT" panose="02070603080606020203" pitchFamily="18" charset="0"/>
              </a:rPr>
              <a:t> kazı alanı</a:t>
            </a:r>
          </a:p>
          <a:p>
            <a:r>
              <a:rPr lang="tr-TR" sz="1000" b="0" i="0" dirty="0">
                <a:solidFill>
                  <a:srgbClr val="000000"/>
                </a:solidFill>
                <a:effectLst/>
                <a:latin typeface="Bodoni MT" panose="02070603080606020203" pitchFamily="18" charset="0"/>
              </a:rPr>
              <a:t>1923 yılında Konya Mevlana Türbesi ve Selimiye Camii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Mevlana Müzesi, Konya'da bulunan, eskiden Mevlâna'nın dergâhı olan yapı kompleksinde, 1926 yılından beri faaliyet gösteren müzedir. "Mevlana Türbesi" olarak da anılır.</a:t>
            </a:r>
          </a:p>
          <a:p>
            <a:r>
              <a:rPr lang="tr-TR" sz="1000" b="0" i="0" dirty="0">
                <a:solidFill>
                  <a:srgbClr val="000000"/>
                </a:solidFill>
                <a:effectLst/>
                <a:latin typeface="Bodoni MT" panose="02070603080606020203" pitchFamily="18" charset="0"/>
              </a:rPr>
              <a:t>(Yeşil Kubbe) denilen Mevlana'nın türbesi dört fil ayağı (kalın sütun) üzerine yapılmıştır. O günden sonra yapı faaliyetler hiç bitmemiş, 19. yüzyılın sonuna kadar yapılan eklemelerle devam etmiştir. Osmanlı sultanlarının bir kısmının Mevlevi tarikatından olması </a:t>
            </a:r>
            <a:r>
              <a:rPr lang="tr-TR" sz="1000" b="0" i="0" dirty="0" err="1">
                <a:solidFill>
                  <a:srgbClr val="000000"/>
                </a:solidFill>
                <a:effectLst/>
                <a:latin typeface="Bodoni MT" panose="02070603080606020203" pitchFamily="18" charset="0"/>
              </a:rPr>
              <a:t>Türbe'ye</a:t>
            </a:r>
            <a:r>
              <a:rPr lang="tr-TR" sz="1000" b="0" i="0" dirty="0">
                <a:solidFill>
                  <a:srgbClr val="000000"/>
                </a:solidFill>
                <a:effectLst/>
                <a:latin typeface="Bodoni MT" panose="02070603080606020203" pitchFamily="18" charset="0"/>
              </a:rPr>
              <a:t> özel bir önem verilmesini ve iyi korunmasını sağlamıştır.</a:t>
            </a:r>
          </a:p>
          <a:p>
            <a:r>
              <a:rPr lang="tr-TR" sz="1000" b="0" i="0" dirty="0">
                <a:solidFill>
                  <a:srgbClr val="000000"/>
                </a:solidFill>
                <a:effectLst/>
                <a:latin typeface="Bodoni MT" panose="02070603080606020203" pitchFamily="18" charset="0"/>
              </a:rPr>
              <a:t>Müze alanı bahçesi ile birlikte 6.500 m² iken, yeri istimlak edilerek Gül Bahçesi olarak düzenlenen bölümlerle birlikte 18.000 m²ye ulaşmıştır.</a:t>
            </a:r>
          </a:p>
          <a:p>
            <a:r>
              <a:rPr lang="tr-TR" sz="1000" b="0" i="0" dirty="0">
                <a:solidFill>
                  <a:srgbClr val="000000"/>
                </a:solidFill>
                <a:effectLst/>
                <a:latin typeface="Bodoni MT" panose="02070603080606020203" pitchFamily="18" charset="0"/>
              </a:rPr>
              <a:t>Bağlı bulunduğu Kültür Bakanlığı'na en çok gelir getiren ikinci müzedir. (Birinci Topkapı Sarayı müzesi.)</a:t>
            </a:r>
          </a:p>
          <a:p>
            <a:r>
              <a:rPr lang="tr-TR" sz="1000" b="0" i="0" dirty="0">
                <a:solidFill>
                  <a:srgbClr val="000000"/>
                </a:solidFill>
                <a:effectLst/>
                <a:latin typeface="Bodoni MT" panose="02070603080606020203" pitchFamily="18" charset="0"/>
              </a:rPr>
              <a:t>Mevlana hakkında menkıbelerin anlatıldığı Ahmed </a:t>
            </a:r>
            <a:r>
              <a:rPr lang="tr-TR" sz="1000" b="0" i="0" dirty="0" err="1">
                <a:solidFill>
                  <a:srgbClr val="000000"/>
                </a:solidFill>
                <a:effectLst/>
                <a:latin typeface="Bodoni MT" panose="02070603080606020203" pitchFamily="18" charset="0"/>
              </a:rPr>
              <a:t>Eflaki'nin</a:t>
            </a:r>
            <a:r>
              <a:rPr lang="tr-TR" sz="1000" b="0" i="0" dirty="0">
                <a:solidFill>
                  <a:srgbClr val="000000"/>
                </a:solidFill>
                <a:effectLst/>
                <a:latin typeface="Bodoni MT" panose="02070603080606020203" pitchFamily="18" charset="0"/>
              </a:rPr>
              <a:t> kitabı "</a:t>
            </a:r>
            <a:r>
              <a:rPr lang="tr-TR" sz="1000" b="0" i="0" dirty="0" err="1">
                <a:solidFill>
                  <a:srgbClr val="000000"/>
                </a:solidFill>
                <a:effectLst/>
                <a:latin typeface="Bodoni MT" panose="02070603080606020203" pitchFamily="18" charset="0"/>
              </a:rPr>
              <a:t>Arifler'in</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Menkıbeleri"nde</a:t>
            </a:r>
            <a:r>
              <a:rPr lang="tr-TR" sz="1000" b="0" i="0" dirty="0">
                <a:solidFill>
                  <a:srgbClr val="000000"/>
                </a:solidFill>
                <a:effectLst/>
                <a:latin typeface="Bodoni MT" panose="02070603080606020203" pitchFamily="18" charset="0"/>
              </a:rPr>
              <a:t>[1] Mevlana'nın babası için türbe yaptırmak isteyen devrin sultanına "gök kubbeden daha görkemlisini yapamayacağınıza göre zahmet etmeyin" dediği rivayeti yer alır. Türbe, Mevlana'nın ölümünden sonra inşa edilmiştir.</a:t>
            </a:r>
          </a:p>
        </p:txBody>
      </p:sp>
      <p:sp>
        <p:nvSpPr>
          <p:cNvPr id="7" name="Metin kutusu 6">
            <a:extLst>
              <a:ext uri="{FF2B5EF4-FFF2-40B4-BE49-F238E27FC236}">
                <a16:creationId xmlns:a16="http://schemas.microsoft.com/office/drawing/2014/main" id="{1861BBF0-FB6B-3DC1-1490-DE167C789FF9}"/>
              </a:ext>
            </a:extLst>
          </p:cNvPr>
          <p:cNvSpPr txBox="1"/>
          <p:nvPr/>
        </p:nvSpPr>
        <p:spPr>
          <a:xfrm>
            <a:off x="179512" y="2708434"/>
            <a:ext cx="8856984" cy="553998"/>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Camiler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Alaaddin Camii</a:t>
            </a:r>
            <a:r>
              <a:rPr lang="tr-TR" sz="1000" dirty="0">
                <a:solidFill>
                  <a:srgbClr val="000000"/>
                </a:solidFill>
                <a:latin typeface="Bodoni MT" panose="02070603080606020203" pitchFamily="18" charset="0"/>
              </a:rPr>
              <a:t>, </a:t>
            </a:r>
            <a:r>
              <a:rPr lang="tr-TR" sz="1000" b="0" i="0" dirty="0">
                <a:solidFill>
                  <a:srgbClr val="000000"/>
                </a:solidFill>
                <a:effectLst/>
                <a:latin typeface="Bodoni MT" panose="02070603080606020203" pitchFamily="18" charset="0"/>
              </a:rPr>
              <a:t>İplikçi Camii</a:t>
            </a:r>
            <a:r>
              <a:rPr lang="tr-TR" sz="1000" dirty="0">
                <a:solidFill>
                  <a:srgbClr val="000000"/>
                </a:solidFill>
                <a:latin typeface="Bodoni MT" panose="02070603080606020203" pitchFamily="18" charset="0"/>
              </a:rPr>
              <a:t>, </a:t>
            </a:r>
            <a:r>
              <a:rPr lang="tr-TR" sz="1000" b="0" i="0" dirty="0" err="1">
                <a:solidFill>
                  <a:srgbClr val="000000"/>
                </a:solidFill>
                <a:effectLst/>
                <a:latin typeface="Bodoni MT" panose="02070603080606020203" pitchFamily="18" charset="0"/>
              </a:rPr>
              <a:t>Sahipata</a:t>
            </a:r>
            <a:r>
              <a:rPr lang="tr-TR" sz="1000" b="0" i="0" dirty="0">
                <a:solidFill>
                  <a:srgbClr val="000000"/>
                </a:solidFill>
                <a:effectLst/>
                <a:latin typeface="Bodoni MT" panose="02070603080606020203" pitchFamily="18" charset="0"/>
              </a:rPr>
              <a:t> Camii</a:t>
            </a:r>
            <a:r>
              <a:rPr lang="tr-TR" sz="1000" dirty="0">
                <a:solidFill>
                  <a:srgbClr val="000000"/>
                </a:solidFill>
                <a:latin typeface="Bodoni MT" panose="02070603080606020203" pitchFamily="18" charset="0"/>
              </a:rPr>
              <a:t>, </a:t>
            </a:r>
            <a:r>
              <a:rPr lang="tr-TR" sz="1000" b="0" i="0" dirty="0">
                <a:solidFill>
                  <a:srgbClr val="000000"/>
                </a:solidFill>
                <a:effectLst/>
                <a:latin typeface="Bodoni MT" panose="02070603080606020203" pitchFamily="18" charset="0"/>
              </a:rPr>
              <a:t>Sadrettin Konevi Camii, Şems-i Tebrizi Camii, Kadı Mürsel Camii, </a:t>
            </a:r>
            <a:r>
              <a:rPr lang="tr-TR" sz="1000" b="0" i="0" dirty="0" err="1">
                <a:solidFill>
                  <a:srgbClr val="000000"/>
                </a:solidFill>
                <a:effectLst/>
                <a:latin typeface="Bodoni MT" panose="02070603080606020203" pitchFamily="18" charset="0"/>
              </a:rPr>
              <a:t>Tursunoğlu</a:t>
            </a:r>
            <a:r>
              <a:rPr lang="tr-TR" sz="1000" b="0" i="0" dirty="0">
                <a:solidFill>
                  <a:srgbClr val="000000"/>
                </a:solidFill>
                <a:effectLst/>
                <a:latin typeface="Bodoni MT" panose="02070603080606020203" pitchFamily="18" charset="0"/>
              </a:rPr>
              <a:t> Camii</a:t>
            </a:r>
            <a:r>
              <a:rPr lang="tr-TR" sz="1000" dirty="0">
                <a:solidFill>
                  <a:srgbClr val="000000"/>
                </a:solidFill>
                <a:latin typeface="Bodoni MT" panose="02070603080606020203" pitchFamily="18" charset="0"/>
              </a:rPr>
              <a:t>, </a:t>
            </a:r>
            <a:r>
              <a:rPr lang="tr-TR" sz="1000" b="0" i="0" dirty="0">
                <a:solidFill>
                  <a:srgbClr val="000000"/>
                </a:solidFill>
                <a:effectLst/>
                <a:latin typeface="Bodoni MT" panose="02070603080606020203" pitchFamily="18" charset="0"/>
              </a:rPr>
              <a:t>Selimiye Camii</a:t>
            </a:r>
            <a:r>
              <a:rPr lang="tr-TR" sz="1000" dirty="0">
                <a:solidFill>
                  <a:srgbClr val="000000"/>
                </a:solidFill>
                <a:latin typeface="Bodoni MT" panose="02070603080606020203" pitchFamily="18" charset="0"/>
              </a:rPr>
              <a:t>, </a:t>
            </a:r>
            <a:r>
              <a:rPr lang="tr-TR" sz="1000" b="0" i="0" dirty="0" err="1">
                <a:solidFill>
                  <a:srgbClr val="000000"/>
                </a:solidFill>
                <a:effectLst/>
                <a:latin typeface="Bodoni MT" panose="02070603080606020203" pitchFamily="18" charset="0"/>
              </a:rPr>
              <a:t>AziziyeCamii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Şerafettin Camii ,</a:t>
            </a:r>
            <a:r>
              <a:rPr lang="tr-TR" sz="1000" b="0" i="0" dirty="0" err="1">
                <a:solidFill>
                  <a:srgbClr val="000000"/>
                </a:solidFill>
                <a:effectLst/>
                <a:latin typeface="Bodoni MT" panose="02070603080606020203" pitchFamily="18" charset="0"/>
              </a:rPr>
              <a:t>Kapu</a:t>
            </a:r>
            <a:r>
              <a:rPr lang="tr-TR" sz="1000" b="0" i="0" dirty="0">
                <a:solidFill>
                  <a:srgbClr val="000000"/>
                </a:solidFill>
                <a:effectLst/>
                <a:latin typeface="Bodoni MT" panose="02070603080606020203" pitchFamily="18" charset="0"/>
              </a:rPr>
              <a:t> Camii, Nakiboğlu Camii, Kiliseler</a:t>
            </a:r>
            <a:r>
              <a:rPr lang="tr-TR" sz="1000" dirty="0">
                <a:solidFill>
                  <a:srgbClr val="000000"/>
                </a:solidFill>
                <a:latin typeface="Bodoni MT" panose="02070603080606020203" pitchFamily="18" charset="0"/>
              </a:rPr>
              <a:t>, </a:t>
            </a:r>
            <a:r>
              <a:rPr lang="tr-TR" sz="1000" b="0" i="0" dirty="0">
                <a:solidFill>
                  <a:srgbClr val="000000"/>
                </a:solidFill>
                <a:effectLst/>
                <a:latin typeface="Bodoni MT" panose="02070603080606020203" pitchFamily="18" charset="0"/>
              </a:rPr>
              <a:t>Aya </a:t>
            </a:r>
            <a:r>
              <a:rPr lang="tr-TR" sz="1000" b="0" i="0" dirty="0" err="1">
                <a:solidFill>
                  <a:srgbClr val="000000"/>
                </a:solidFill>
                <a:effectLst/>
                <a:latin typeface="Bodoni MT" panose="02070603080606020203" pitchFamily="18" charset="0"/>
              </a:rPr>
              <a:t>Elenia</a:t>
            </a:r>
            <a:r>
              <a:rPr lang="tr-TR" sz="1000" b="0" i="0" dirty="0">
                <a:solidFill>
                  <a:srgbClr val="000000"/>
                </a:solidFill>
                <a:effectLst/>
                <a:latin typeface="Bodoni MT" panose="02070603080606020203" pitchFamily="18" charset="0"/>
              </a:rPr>
              <a:t> Kilisesi, Konya Saint Paul Kilisesi, Sille </a:t>
            </a:r>
            <a:r>
              <a:rPr lang="tr-TR" sz="1000" b="0" i="0" dirty="0" err="1">
                <a:solidFill>
                  <a:srgbClr val="000000"/>
                </a:solidFill>
                <a:effectLst/>
                <a:latin typeface="Bodoni MT" panose="02070603080606020203" pitchFamily="18" charset="0"/>
              </a:rPr>
              <a:t>Siyata</a:t>
            </a:r>
            <a:r>
              <a:rPr lang="tr-TR" sz="1000" b="0" i="0" dirty="0">
                <a:solidFill>
                  <a:srgbClr val="000000"/>
                </a:solidFill>
                <a:effectLst/>
                <a:latin typeface="Bodoni MT" panose="02070603080606020203" pitchFamily="18" charset="0"/>
              </a:rPr>
              <a:t> Manastırı, Çatalhöyük</a:t>
            </a:r>
          </a:p>
        </p:txBody>
      </p:sp>
      <p:sp>
        <p:nvSpPr>
          <p:cNvPr id="9" name="Metin kutusu 8">
            <a:extLst>
              <a:ext uri="{FF2B5EF4-FFF2-40B4-BE49-F238E27FC236}">
                <a16:creationId xmlns:a16="http://schemas.microsoft.com/office/drawing/2014/main" id="{4F68F190-BBBD-85BC-12ED-8621F76B5583}"/>
              </a:ext>
            </a:extLst>
          </p:cNvPr>
          <p:cNvSpPr txBox="1"/>
          <p:nvPr/>
        </p:nvSpPr>
        <p:spPr>
          <a:xfrm>
            <a:off x="179512" y="3262432"/>
            <a:ext cx="8856984" cy="2862322"/>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Mevlana Müzesi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Çatalhöyük günümüz Konya Şehri'nin güneydoğusunda, </a:t>
            </a:r>
            <a:r>
              <a:rPr lang="tr-TR" sz="1000" b="0" i="0" dirty="0" err="1">
                <a:solidFill>
                  <a:srgbClr val="000000"/>
                </a:solidFill>
                <a:effectLst/>
                <a:latin typeface="Bodoni MT" panose="02070603080606020203" pitchFamily="18" charset="0"/>
              </a:rPr>
              <a:t>Hasandağı'nın</a:t>
            </a:r>
            <a:r>
              <a:rPr lang="tr-TR" sz="1000" b="0" i="0" dirty="0">
                <a:solidFill>
                  <a:srgbClr val="000000"/>
                </a:solidFill>
                <a:effectLst/>
                <a:latin typeface="Bodoni MT" panose="02070603080606020203" pitchFamily="18" charset="0"/>
              </a:rPr>
              <a:t> yaklaşık olarak 136 kilometre uzağında, Konya Ovası'na hakim buğdaylık arazide bulunmaktadır. Doğu yerleşimini, en son Cilalı Taş Devri sırasında ovadan 20 metre yüksekliğe kadar ulaşan bir yerleşim birimi oluşturmaktadır. Ayrıca, batıya doğru da ufak bir yerleşim birimi ve birkaç yüz metre doğuya doğru da bir Bizans yerleşimi bulunmaktadır.</a:t>
            </a:r>
          </a:p>
          <a:p>
            <a:br>
              <a:rPr lang="tr-TR" sz="1000" b="0" i="0" dirty="0">
                <a:solidFill>
                  <a:srgbClr val="000000"/>
                </a:solidFill>
                <a:effectLst/>
                <a:latin typeface="Bodoni MT" panose="02070603080606020203" pitchFamily="18" charset="0"/>
              </a:rPr>
            </a:br>
            <a:r>
              <a:rPr lang="tr-TR" sz="1000" b="1" i="0" dirty="0">
                <a:solidFill>
                  <a:srgbClr val="000000"/>
                </a:solidFill>
                <a:effectLst/>
                <a:latin typeface="Bodoni MT" panose="02070603080606020203" pitchFamily="18" charset="0"/>
              </a:rPr>
              <a:t>İnce Minareli Medrese</a:t>
            </a:r>
            <a:endParaRPr lang="tr-TR" sz="1000" b="0" i="0" dirty="0">
              <a:solidFill>
                <a:srgbClr val="000000"/>
              </a:solidFill>
              <a:effectLst/>
              <a:latin typeface="Bodoni MT" panose="02070603080606020203" pitchFamily="18" charset="0"/>
            </a:endParaRPr>
          </a:p>
          <a:p>
            <a:r>
              <a:rPr lang="tr-TR" sz="1000" b="0" i="0" dirty="0">
                <a:solidFill>
                  <a:srgbClr val="000000"/>
                </a:solidFill>
                <a:effectLst/>
                <a:latin typeface="Bodoni MT" panose="02070603080606020203" pitchFamily="18" charset="0"/>
              </a:rPr>
              <a:t>Spor</a:t>
            </a:r>
          </a:p>
          <a:p>
            <a:r>
              <a:rPr lang="tr-TR" sz="1000" b="0" i="0" dirty="0">
                <a:solidFill>
                  <a:srgbClr val="000000"/>
                </a:solidFill>
                <a:effectLst/>
                <a:latin typeface="Bodoni MT" panose="02070603080606020203" pitchFamily="18" charset="0"/>
              </a:rPr>
              <a:t>Konya'da spor</a:t>
            </a:r>
          </a:p>
          <a:p>
            <a:r>
              <a:rPr lang="tr-TR" sz="1000" b="0" i="0" dirty="0">
                <a:solidFill>
                  <a:srgbClr val="000000"/>
                </a:solidFill>
                <a:effectLst/>
                <a:latin typeface="Bodoni MT" panose="02070603080606020203" pitchFamily="18" charset="0"/>
              </a:rPr>
              <a:t>2016-17 Sezonunda Konyaspor, futbolda Türkiye Kupası şampiyonu oldu.</a:t>
            </a:r>
          </a:p>
          <a:p>
            <a:r>
              <a:rPr lang="tr-TR" sz="1000" b="0" i="0" dirty="0">
                <a:solidFill>
                  <a:srgbClr val="000000"/>
                </a:solidFill>
                <a:effectLst/>
                <a:latin typeface="Bodoni MT" panose="02070603080606020203" pitchFamily="18" charset="0"/>
              </a:rPr>
              <a:t>2018-2019 Sezonu sonunda, Konyaspor, Süper ligi 8.sırada tamamlamıştır. Anadolu </a:t>
            </a:r>
            <a:r>
              <a:rPr lang="tr-TR" sz="1000" b="0" i="0" dirty="0" err="1">
                <a:solidFill>
                  <a:srgbClr val="000000"/>
                </a:solidFill>
                <a:effectLst/>
                <a:latin typeface="Bodoni MT" panose="02070603080606020203" pitchFamily="18" charset="0"/>
              </a:rPr>
              <a:t>Selçukspor</a:t>
            </a:r>
            <a:r>
              <a:rPr lang="tr-TR" sz="1000" b="0" i="0" dirty="0">
                <a:solidFill>
                  <a:srgbClr val="000000"/>
                </a:solidFill>
                <a:effectLst/>
                <a:latin typeface="Bodoni MT" panose="02070603080606020203" pitchFamily="18" charset="0"/>
              </a:rPr>
              <a:t> ise 3. Lig takımıdır. </a:t>
            </a:r>
            <a:r>
              <a:rPr lang="tr-TR" sz="1000" b="0" i="0" dirty="0" err="1">
                <a:solidFill>
                  <a:srgbClr val="000000"/>
                </a:solidFill>
                <a:effectLst/>
                <a:latin typeface="Bodoni MT" panose="02070603080606020203" pitchFamily="18" charset="0"/>
              </a:rPr>
              <a:t>BAL’da</a:t>
            </a:r>
            <a:r>
              <a:rPr lang="tr-TR" sz="1000" b="0" i="0" dirty="0">
                <a:solidFill>
                  <a:srgbClr val="000000"/>
                </a:solidFill>
                <a:effectLst/>
                <a:latin typeface="Bodoni MT" panose="02070603080606020203" pitchFamily="18" charset="0"/>
              </a:rPr>
              <a:t> 3, kadınlar futbol liglerinde iki takımı daha vardır. Basketbol 1. Lig takımı Konyaspor, </a:t>
            </a:r>
            <a:r>
              <a:rPr lang="tr-TR" sz="1000" b="0" i="0" dirty="0" err="1">
                <a:solidFill>
                  <a:srgbClr val="000000"/>
                </a:solidFill>
                <a:effectLst/>
                <a:latin typeface="Bodoni MT" panose="02070603080606020203" pitchFamily="18" charset="0"/>
              </a:rPr>
              <a:t>play-off</a:t>
            </a:r>
            <a:r>
              <a:rPr lang="tr-TR" sz="1000" b="0" i="0" dirty="0">
                <a:solidFill>
                  <a:srgbClr val="000000"/>
                </a:solidFill>
                <a:effectLst/>
                <a:latin typeface="Bodoni MT" panose="02070603080606020203" pitchFamily="18" charset="0"/>
              </a:rPr>
              <a:t> maçları yarı finalinde yenilerek, lig 4.sü olmuştur. Voleybol erkekler 1. Ligindeki iki takımı da küme düşmüştür. Voleybol 2. Liglerinde 3, bölgesel liginde de 3 takımı vardır.</a:t>
            </a:r>
          </a:p>
          <a:p>
            <a:r>
              <a:rPr lang="tr-TR" sz="1000" b="0" i="0" dirty="0">
                <a:solidFill>
                  <a:srgbClr val="000000"/>
                </a:solidFill>
                <a:effectLst/>
                <a:latin typeface="Bodoni MT" panose="02070603080606020203" pitchFamily="18" charset="0"/>
              </a:rPr>
              <a:t>Ziraat Türkiye Kupası'nda Anadolu </a:t>
            </a:r>
            <a:r>
              <a:rPr lang="tr-TR" sz="1000" b="0" i="0" dirty="0" err="1">
                <a:solidFill>
                  <a:srgbClr val="000000"/>
                </a:solidFill>
                <a:effectLst/>
                <a:latin typeface="Bodoni MT" panose="02070603080606020203" pitchFamily="18" charset="0"/>
              </a:rPr>
              <a:t>Selçukspor</a:t>
            </a:r>
            <a:r>
              <a:rPr lang="tr-TR" sz="1000" b="0" i="0" dirty="0">
                <a:solidFill>
                  <a:srgbClr val="000000"/>
                </a:solidFill>
                <a:effectLst/>
                <a:latin typeface="Bodoni MT" panose="02070603080606020203" pitchFamily="18" charset="0"/>
              </a:rPr>
              <a:t> 3.turda, Konyaspor 4.turda elenmişlerdir.</a:t>
            </a:r>
          </a:p>
          <a:p>
            <a:r>
              <a:rPr lang="tr-TR" sz="1000" b="0" i="0" dirty="0">
                <a:solidFill>
                  <a:srgbClr val="000000"/>
                </a:solidFill>
                <a:effectLst/>
                <a:latin typeface="Bodoni MT" panose="02070603080606020203" pitchFamily="18" charset="0"/>
              </a:rPr>
              <a:t>Havacılığı sevdirmek amacıyla kurulan Mevlana Sportif Havacılık Kulübü'nün merkezi Meram'dadır. Yamaç paraşütü ve model uçak alanlarında hizmet vermektedir. Kulüp üyeleri özellikle yaz ve bahar aylarında hafta sonları toplanarak etkinlikler düzenlemekte, model uçak gösterileri yapmaktadır. </a:t>
            </a:r>
            <a:r>
              <a:rPr lang="tr-TR" sz="1000" b="0" i="0" dirty="0" err="1">
                <a:solidFill>
                  <a:srgbClr val="000000"/>
                </a:solidFill>
                <a:effectLst/>
                <a:latin typeface="Bodoni MT" panose="02070603080606020203" pitchFamily="18" charset="0"/>
              </a:rPr>
              <a:t>Octocopter</a:t>
            </a:r>
            <a:r>
              <a:rPr lang="tr-TR" sz="1000" b="0" i="0" dirty="0">
                <a:solidFill>
                  <a:srgbClr val="000000"/>
                </a:solidFill>
                <a:effectLst/>
                <a:latin typeface="Bodoni MT" panose="02070603080606020203" pitchFamily="18" charset="0"/>
              </a:rPr>
              <a:t> adı verilen hava aracı ile firmaların havadan fotoğraf çekimi ihtiyacına cevap verilmektedir.</a:t>
            </a:r>
          </a:p>
          <a:p>
            <a:r>
              <a:rPr lang="tr-TR" sz="1000" b="0" i="0" dirty="0">
                <a:solidFill>
                  <a:srgbClr val="000000"/>
                </a:solidFill>
                <a:effectLst/>
                <a:latin typeface="Bodoni MT" panose="02070603080606020203" pitchFamily="18" charset="0"/>
              </a:rPr>
              <a:t>Önemli spor tesisleri: Konya BŞB. Stadyumu (41.980) ve Konya Spor ve Kongre Merkezi (10.000)'</a:t>
            </a:r>
            <a:r>
              <a:rPr lang="tr-TR" sz="1000" b="0" i="0" dirty="0" err="1">
                <a:solidFill>
                  <a:srgbClr val="000000"/>
                </a:solidFill>
                <a:effectLst/>
                <a:latin typeface="Bodoni MT" panose="02070603080606020203" pitchFamily="18" charset="0"/>
              </a:rPr>
              <a:t>dir</a:t>
            </a:r>
            <a:r>
              <a:rPr lang="tr-TR" sz="1000" b="0" i="0" dirty="0">
                <a:solidFill>
                  <a:srgbClr val="000000"/>
                </a:solidFill>
                <a:effectLst/>
                <a:latin typeface="Bodoni MT" panose="02070603080606020203" pitchFamily="18" charset="0"/>
              </a:rPr>
              <a:t>.</a:t>
            </a:r>
          </a:p>
          <a:p>
            <a:endParaRPr lang="tr-TR" sz="1000" b="0" i="0" dirty="0">
              <a:solidFill>
                <a:srgbClr val="000000"/>
              </a:solidFill>
              <a:effectLst/>
              <a:latin typeface="Bodoni MT" panose="02070603080606020203" pitchFamily="18" charset="0"/>
            </a:endParaRPr>
          </a:p>
        </p:txBody>
      </p:sp>
    </p:spTree>
    <p:extLst>
      <p:ext uri="{BB962C8B-B14F-4D97-AF65-F5344CB8AC3E}">
        <p14:creationId xmlns:p14="http://schemas.microsoft.com/office/powerpoint/2010/main" val="33159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B3377825-737A-DF50-E07F-48AFF05FF5D7}"/>
              </a:ext>
            </a:extLst>
          </p:cNvPr>
          <p:cNvSpPr txBox="1"/>
          <p:nvPr/>
        </p:nvSpPr>
        <p:spPr>
          <a:xfrm>
            <a:off x="19440" y="74235"/>
            <a:ext cx="8928992" cy="6709529"/>
          </a:xfrm>
          <a:prstGeom prst="rect">
            <a:avLst/>
          </a:prstGeom>
          <a:noFill/>
        </p:spPr>
        <p:txBody>
          <a:bodyPr wrap="square">
            <a:spAutoFit/>
          </a:bodyPr>
          <a:lstStyle/>
          <a:p>
            <a:r>
              <a:rPr lang="tr-TR" sz="1000" b="0" i="0" dirty="0">
                <a:solidFill>
                  <a:srgbClr val="000000"/>
                </a:solidFill>
                <a:effectLst/>
                <a:latin typeface="Bodoni MT" panose="02070603080606020203" pitchFamily="18" charset="0"/>
              </a:rPr>
              <a:t>Selçuklu ilçesi Nalçacı Caddesi</a:t>
            </a:r>
          </a:p>
          <a:p>
            <a:r>
              <a:rPr lang="tr-TR" sz="1000" b="0" i="0" dirty="0">
                <a:solidFill>
                  <a:srgbClr val="000000"/>
                </a:solidFill>
                <a:effectLst/>
                <a:latin typeface="Bodoni MT" panose="02070603080606020203" pitchFamily="18" charset="0"/>
              </a:rPr>
              <a:t>Konya Valiliği binasının gece görünümü.</a:t>
            </a:r>
          </a:p>
          <a:p>
            <a:r>
              <a:rPr lang="tr-TR" sz="1000" b="1" i="0" dirty="0">
                <a:solidFill>
                  <a:srgbClr val="000000"/>
                </a:solidFill>
                <a:effectLst/>
                <a:latin typeface="Bodoni MT" panose="02070603080606020203" pitchFamily="18" charset="0"/>
              </a:rPr>
              <a:t>Konya manzarası</a:t>
            </a:r>
            <a:endParaRPr lang="tr-TR" sz="1000" b="0" i="0" dirty="0">
              <a:solidFill>
                <a:srgbClr val="000000"/>
              </a:solidFill>
              <a:effectLst/>
              <a:latin typeface="Bodoni MT" panose="02070603080606020203" pitchFamily="18" charset="0"/>
            </a:endParaRPr>
          </a:p>
          <a:p>
            <a:r>
              <a:rPr lang="tr-TR" sz="1000" b="0" i="0" dirty="0">
                <a:solidFill>
                  <a:srgbClr val="000000"/>
                </a:solidFill>
                <a:effectLst/>
                <a:latin typeface="Bodoni MT" panose="02070603080606020203" pitchFamily="18" charset="0"/>
              </a:rPr>
              <a:t>Konya’da ilk mahalli teşkilatın 1830 yılında Çarşı Ağalığı (İhtisap Ağalığı) adı altında kurulduğu belirtilmektedir. Bu teşkilatın 1876 yılında belediye teşkilatı haline dönüştürülmesiyle Konya İlk belediyesine sahip olmuştur. Konya Belediyesi’nin kuruluş tarihiyle ilgili olarak bazı kaynaklarda 1868 yılı </a:t>
            </a:r>
            <a:r>
              <a:rPr lang="tr-TR" sz="1000" b="0" i="0" dirty="0" err="1">
                <a:solidFill>
                  <a:srgbClr val="000000"/>
                </a:solidFill>
                <a:effectLst/>
                <a:latin typeface="Bodoni MT" panose="02070603080606020203" pitchFamily="18" charset="0"/>
              </a:rPr>
              <a:t>verilmektedir.Belediye</a:t>
            </a:r>
            <a:r>
              <a:rPr lang="tr-TR" sz="1000" b="0" i="0" dirty="0">
                <a:solidFill>
                  <a:srgbClr val="000000"/>
                </a:solidFill>
                <a:effectLst/>
                <a:latin typeface="Bodoni MT" panose="02070603080606020203" pitchFamily="18" charset="0"/>
              </a:rPr>
              <a:t> Başkanı olarak Muhasebeci Rahmi Bey’in adı geçmekte olup görevden ayrılış tarihi 1869’dur. 1869-1876 yılları arasında herhangi bir belediye başkanı kaynakta belirtilmediğinden, Belediye’nin kuruluş tarihini 1876 olarak kabul etmek daha doğru olacaktır.</a:t>
            </a:r>
          </a:p>
          <a:p>
            <a:r>
              <a:rPr lang="tr-TR" sz="1000" b="0" i="0" dirty="0">
                <a:solidFill>
                  <a:srgbClr val="000000"/>
                </a:solidFill>
                <a:effectLst/>
                <a:latin typeface="Bodoni MT" panose="02070603080606020203" pitchFamily="18" charset="0"/>
              </a:rPr>
              <a:t>Seyyahlar 1800 ve daha sonraki yıllarda Konya nüfusunu 15.000-20.000 arasında göstermiştir. 1853 yılında Konya’ya gelmiş olan jeolog P.D. </a:t>
            </a:r>
            <a:r>
              <a:rPr lang="tr-TR" sz="1000" b="0" i="0" dirty="0" err="1">
                <a:solidFill>
                  <a:srgbClr val="000000"/>
                </a:solidFill>
                <a:effectLst/>
                <a:latin typeface="Bodoni MT" panose="02070603080606020203" pitchFamily="18" charset="0"/>
              </a:rPr>
              <a:t>Techihatchef</a:t>
            </a:r>
            <a:r>
              <a:rPr lang="tr-TR" sz="1000" b="0" i="0" dirty="0">
                <a:solidFill>
                  <a:srgbClr val="000000"/>
                </a:solidFill>
                <a:effectLst/>
                <a:latin typeface="Bodoni MT" panose="02070603080606020203" pitchFamily="18" charset="0"/>
              </a:rPr>
              <a:t> şehrin nüfusunun 22.500, 1890 yılında ise Seyyah M. Gine 44.000 olduğunu yazmaktadır.</a:t>
            </a:r>
          </a:p>
          <a:p>
            <a:r>
              <a:rPr lang="tr-TR" sz="1000" b="0" i="0" dirty="0">
                <a:solidFill>
                  <a:srgbClr val="000000"/>
                </a:solidFill>
                <a:effectLst/>
                <a:latin typeface="Bodoni MT" panose="02070603080606020203" pitchFamily="18" charset="0"/>
              </a:rPr>
              <a:t>1868 yılı salnamesi Konya nüfusunu 16.732 Sille ve </a:t>
            </a:r>
            <a:r>
              <a:rPr lang="tr-TR" sz="1000" b="0" i="0" dirty="0" err="1">
                <a:solidFill>
                  <a:srgbClr val="000000"/>
                </a:solidFill>
                <a:effectLst/>
                <a:latin typeface="Bodoni MT" panose="02070603080606020203" pitchFamily="18" charset="0"/>
              </a:rPr>
              <a:t>Hatunsaray</a:t>
            </a:r>
            <a:r>
              <a:rPr lang="tr-TR" sz="1000" b="0" i="0" dirty="0">
                <a:solidFill>
                  <a:srgbClr val="000000"/>
                </a:solidFill>
                <a:effectLst/>
                <a:latin typeface="Bodoni MT" panose="02070603080606020203" pitchFamily="18" charset="0"/>
              </a:rPr>
              <a:t> ile birlikte 17.649 olarak göstermektedir. 1884 salnamesine göre nüfus 40.795’tir. 1894 salnamesine göre ise, 9.265 hanede 42.318 Müslüman, 1566 Ermeni, 899 Rum olmak üzere toplam 44.762’dir.</a:t>
            </a:r>
          </a:p>
          <a:p>
            <a:r>
              <a:rPr lang="tr-TR" sz="1000" b="0" i="0" dirty="0" err="1">
                <a:solidFill>
                  <a:srgbClr val="000000"/>
                </a:solidFill>
                <a:effectLst/>
                <a:latin typeface="Bodoni MT" panose="02070603080606020203" pitchFamily="18" charset="0"/>
              </a:rPr>
              <a:t>Seyyahnamelerin</a:t>
            </a:r>
            <a:r>
              <a:rPr lang="tr-TR" sz="1000" b="0" i="0" dirty="0">
                <a:solidFill>
                  <a:srgbClr val="000000"/>
                </a:solidFill>
                <a:effectLst/>
                <a:latin typeface="Bodoni MT" panose="02070603080606020203" pitchFamily="18" charset="0"/>
              </a:rPr>
              <a:t> ve salnamelerin verdiği rakamlar Konya nüfusunun uzun yıllar 20.000-40.000 arasında olduğunu, fazla bir değişiklik göstermediğini, şehrin çeşitli nedenlerle gelişemediğini belirtmektedir.</a:t>
            </a:r>
          </a:p>
          <a:p>
            <a:r>
              <a:rPr lang="tr-TR" sz="1000" b="0" i="0" dirty="0">
                <a:solidFill>
                  <a:srgbClr val="000000"/>
                </a:solidFill>
                <a:effectLst/>
                <a:latin typeface="Bodoni MT" panose="02070603080606020203" pitchFamily="18" charset="0"/>
              </a:rPr>
              <a:t>1923 yılında Belediye’nin bütçesi, 64.000 TL’dir. Belediye hizmet sahası 110 km²'dir. Şehirde elektrik yoktur ve içme suyu, Su Komisyonu tarafından işletilmektedir. Bu yıllarda belediye su dağıtım işleriyle ilgilenmemektedir. İçme suyu kaynağı olarak o yıllarda </a:t>
            </a:r>
            <a:r>
              <a:rPr lang="tr-TR" sz="1000" b="0" i="0" dirty="0" err="1">
                <a:solidFill>
                  <a:srgbClr val="000000"/>
                </a:solidFill>
                <a:effectLst/>
                <a:latin typeface="Bodoni MT" panose="02070603080606020203" pitchFamily="18" charset="0"/>
              </a:rPr>
              <a:t>Çayırbağı</a:t>
            </a:r>
            <a:r>
              <a:rPr lang="tr-TR" sz="1000" b="0" i="0" dirty="0">
                <a:solidFill>
                  <a:srgbClr val="000000"/>
                </a:solidFill>
                <a:effectLst/>
                <a:latin typeface="Bodoni MT" panose="02070603080606020203" pitchFamily="18" charset="0"/>
              </a:rPr>
              <a:t> kaynağı kullanılmaktaydı.</a:t>
            </a:r>
          </a:p>
          <a:p>
            <a:r>
              <a:rPr lang="tr-TR" sz="1000" b="1" i="0" dirty="0">
                <a:solidFill>
                  <a:srgbClr val="000000"/>
                </a:solidFill>
                <a:effectLst/>
                <a:latin typeface="Bodoni MT" panose="02070603080606020203" pitchFamily="18" charset="0"/>
              </a:rPr>
              <a:t>Büyükşehir Belediyesine Geçiş</a:t>
            </a:r>
            <a:endParaRPr lang="tr-TR" sz="1000" b="0" i="0" dirty="0">
              <a:solidFill>
                <a:srgbClr val="000000"/>
              </a:solidFill>
              <a:effectLst/>
              <a:latin typeface="Bodoni MT" panose="02070603080606020203" pitchFamily="18" charset="0"/>
            </a:endParaRPr>
          </a:p>
          <a:p>
            <a:r>
              <a:rPr lang="tr-TR" sz="1000" b="0" i="0" dirty="0">
                <a:solidFill>
                  <a:srgbClr val="000000"/>
                </a:solidFill>
                <a:effectLst/>
                <a:latin typeface="Bodoni MT" panose="02070603080606020203" pitchFamily="18" charset="0"/>
              </a:rPr>
              <a:t>1989 yılı Mart ayında yapılan mahalli (yerel) seçimlere Konya Büyükşehir ve üç merkez ilçe (Meram-Selçuklu-Karatay) olarak girilmiş ve artık Konya biri Büyükşehir olmak üzere dört belediye başkanıyla idare edilmeye başlamıştır.</a:t>
            </a:r>
          </a:p>
          <a:p>
            <a:r>
              <a:rPr lang="tr-TR" sz="1000" b="0" i="0" dirty="0">
                <a:solidFill>
                  <a:srgbClr val="000000"/>
                </a:solidFill>
                <a:effectLst/>
                <a:latin typeface="Bodoni MT" panose="02070603080606020203" pitchFamily="18" charset="0"/>
              </a:rPr>
              <a:t>13 Temmuz 1987’de temeli atılan Hafif Raylı Sistem, Eylül 1992’de hizmete girmiştir. 28.09.1989 tarihinde Konya Su ve Kanalizasyon İdaresi Genel Müdürlüğü kurulmuş ve BESO son </a:t>
            </a:r>
            <a:r>
              <a:rPr lang="tr-TR" sz="1000" b="0" i="0" dirty="0" err="1">
                <a:solidFill>
                  <a:srgbClr val="000000"/>
                </a:solidFill>
                <a:effectLst/>
                <a:latin typeface="Bodoni MT" panose="02070603080606020203" pitchFamily="18" charset="0"/>
              </a:rPr>
              <a:t>bulmuştur.BESO’nun</a:t>
            </a:r>
            <a:r>
              <a:rPr lang="tr-TR" sz="1000" b="0" i="0" dirty="0">
                <a:solidFill>
                  <a:srgbClr val="000000"/>
                </a:solidFill>
                <a:effectLst/>
                <a:latin typeface="Bodoni MT" panose="02070603080606020203" pitchFamily="18" charset="0"/>
              </a:rPr>
              <a:t> su ile ilgili görevleri ve Fen Müdürlüğü tarafından yürütülen kanalizasyon işleri, </a:t>
            </a:r>
            <a:r>
              <a:rPr lang="tr-TR" sz="1000" b="0" i="0" dirty="0" err="1">
                <a:solidFill>
                  <a:srgbClr val="000000"/>
                </a:solidFill>
                <a:effectLst/>
                <a:latin typeface="Bodoni MT" panose="02070603080606020203" pitchFamily="18" charset="0"/>
              </a:rPr>
              <a:t>KOSKİ’ye</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geçmiştir.BESO’ya</a:t>
            </a:r>
            <a:r>
              <a:rPr lang="tr-TR" sz="1000" b="0" i="0" dirty="0">
                <a:solidFill>
                  <a:srgbClr val="000000"/>
                </a:solidFill>
                <a:effectLst/>
                <a:latin typeface="Bodoni MT" panose="02070603080606020203" pitchFamily="18" charset="0"/>
              </a:rPr>
              <a:t> ait otobüs işletmesi, Otobüs İşletmeleri Genel Müdürlüğü adı altında faaliyetlerine devam ettikten sonra Eylül 1992’de Hafif Raylı Sistem’in de devreye girmesiyle Toplu Ulaşım İşletmesi adını almıştır.</a:t>
            </a:r>
          </a:p>
          <a:p>
            <a:r>
              <a:rPr lang="tr-TR" sz="1000" b="0" i="0" dirty="0">
                <a:solidFill>
                  <a:srgbClr val="000000"/>
                </a:solidFill>
                <a:effectLst/>
                <a:latin typeface="Bodoni MT" panose="02070603080606020203" pitchFamily="18" charset="0"/>
              </a:rPr>
              <a:t>1993 yılında Konya Büyükşehir Belediyesi, Japonya’da dünyanın en başarılı on belediyesinden birisi olarak adını dünyaya duyurmuştur.[34]</a:t>
            </a:r>
          </a:p>
          <a:p>
            <a:r>
              <a:rPr lang="tr-TR" sz="1000" b="1" i="0" dirty="0">
                <a:solidFill>
                  <a:srgbClr val="000000"/>
                </a:solidFill>
                <a:effectLst/>
                <a:latin typeface="Bodoni MT" panose="02070603080606020203" pitchFamily="18" charset="0"/>
              </a:rPr>
              <a:t>Merkezi Yönetim</a:t>
            </a:r>
            <a:endParaRPr lang="tr-TR" sz="1000" b="0" i="0" dirty="0">
              <a:solidFill>
                <a:srgbClr val="000000"/>
              </a:solidFill>
              <a:effectLst/>
              <a:latin typeface="Bodoni MT" panose="02070603080606020203" pitchFamily="18" charset="0"/>
            </a:endParaRPr>
          </a:p>
          <a:p>
            <a:r>
              <a:rPr lang="tr-TR" sz="1000" b="0" i="0" dirty="0">
                <a:solidFill>
                  <a:srgbClr val="000000"/>
                </a:solidFill>
                <a:effectLst/>
                <a:latin typeface="Bodoni MT" panose="02070603080606020203" pitchFamily="18" charset="0"/>
              </a:rPr>
              <a:t>Büyükşehir illerinde Merkezi yönetim Vali, İl Müdürleri ve İl Danışma Kurulundan oluşur.</a:t>
            </a:r>
          </a:p>
          <a:p>
            <a:r>
              <a:rPr lang="tr-TR" sz="1000" b="0" i="0" dirty="0">
                <a:solidFill>
                  <a:srgbClr val="000000"/>
                </a:solidFill>
                <a:effectLst/>
                <a:latin typeface="Bodoni MT" panose="02070603080606020203" pitchFamily="18" charset="0"/>
              </a:rPr>
              <a:t>Konya, bir ‘</a:t>
            </a:r>
            <a:r>
              <a:rPr lang="tr-TR" sz="1000" b="0" i="0" dirty="0" err="1">
                <a:solidFill>
                  <a:srgbClr val="000000"/>
                </a:solidFill>
                <a:effectLst/>
                <a:latin typeface="Bodoni MT" panose="02070603080606020203" pitchFamily="18" charset="0"/>
              </a:rPr>
              <a:t>büyükşehir’dir</a:t>
            </a:r>
            <a:r>
              <a:rPr lang="tr-TR" sz="1000" b="0" i="0" dirty="0">
                <a:solidFill>
                  <a:srgbClr val="000000"/>
                </a:solidFill>
                <a:effectLst/>
                <a:latin typeface="Bodoni MT" panose="02070603080606020203" pitchFamily="18" charset="0"/>
              </a:rPr>
              <a:t>. Bu özelliğine göre yönetimi belirlenmiştir. Protokolde ilk sırada yer alan Vali, merkezi yönetimi temsil eder ve Cumhurbaşkanı tarafından atanır.</a:t>
            </a:r>
          </a:p>
          <a:p>
            <a:r>
              <a:rPr lang="tr-TR" sz="1000" b="0" i="0" dirty="0">
                <a:solidFill>
                  <a:srgbClr val="000000"/>
                </a:solidFill>
                <a:effectLst/>
                <a:latin typeface="Bodoni MT" panose="02070603080606020203" pitchFamily="18" charset="0"/>
              </a:rPr>
              <a:t>Büyükşehir yapılan illerde, İl Genel Meclisi, yetki ve görevlerini Büyükşehir Belediye Meclisi’ne devretmiş ve kaldırılmıştır.</a:t>
            </a:r>
          </a:p>
          <a:p>
            <a:r>
              <a:rPr lang="tr-TR" sz="1000" b="0" i="0" dirty="0">
                <a:solidFill>
                  <a:srgbClr val="000000"/>
                </a:solidFill>
                <a:effectLst/>
                <a:latin typeface="Bodoni MT" panose="02070603080606020203" pitchFamily="18" charset="0"/>
              </a:rPr>
              <a:t>Konya Valisi 1968-Muş doğumlu Vahdettin ÖZKAN, 9.06.2020/274 sayılı kararla Kahramanmaraş Valisi iken atanmıştır.[35]</a:t>
            </a:r>
          </a:p>
          <a:p>
            <a:r>
              <a:rPr lang="tr-TR" sz="1000" b="0" i="0" dirty="0">
                <a:solidFill>
                  <a:srgbClr val="000000"/>
                </a:solidFill>
                <a:effectLst/>
                <a:latin typeface="Bodoni MT" panose="02070603080606020203" pitchFamily="18" charset="0"/>
              </a:rPr>
              <a:t>Vali ve Kaymakamlara ait bilgiler Konya'nın ilçeleri sayfasında gösterilmiştir.</a:t>
            </a:r>
          </a:p>
          <a:p>
            <a:r>
              <a:rPr lang="tr-TR" sz="1000" b="1" i="0" dirty="0">
                <a:solidFill>
                  <a:srgbClr val="000000"/>
                </a:solidFill>
                <a:effectLst/>
                <a:latin typeface="Bodoni MT" panose="02070603080606020203" pitchFamily="18" charset="0"/>
              </a:rPr>
              <a:t>Yerel yönetim</a:t>
            </a:r>
            <a:endParaRPr lang="tr-TR" sz="1000" b="0" i="0" dirty="0">
              <a:solidFill>
                <a:srgbClr val="000000"/>
              </a:solidFill>
              <a:effectLst/>
              <a:latin typeface="Bodoni MT" panose="02070603080606020203" pitchFamily="18" charset="0"/>
            </a:endParaRPr>
          </a:p>
          <a:p>
            <a:r>
              <a:rPr lang="tr-TR" sz="1000" b="0" i="0" dirty="0">
                <a:solidFill>
                  <a:srgbClr val="000000"/>
                </a:solidFill>
                <a:effectLst/>
                <a:latin typeface="Bodoni MT" panose="02070603080606020203" pitchFamily="18" charset="0"/>
              </a:rPr>
              <a:t>Büyükşehir Belediyelerinde Yerel yönetim, Büyükşehir Belediye Başkanı, Büyükşehir Belediye Meclisi ve Büyükşehir Belediye Encümeni'nden oluşur.</a:t>
            </a:r>
          </a:p>
          <a:p>
            <a:r>
              <a:rPr lang="tr-TR" sz="1000" b="0" i="0" dirty="0">
                <a:solidFill>
                  <a:srgbClr val="000000"/>
                </a:solidFill>
                <a:effectLst/>
                <a:latin typeface="Bodoni MT" panose="02070603080606020203" pitchFamily="18" charset="0"/>
              </a:rPr>
              <a:t>Yerel yönetimi temsil eden Büyükşehir Belediye Başkanı, ildeki tüm seçmenlerin oy çokluğu ile seçilir. Yerel seçimlerde İlçe Belediye Başkanı ve İlçe Belediye Meclisi için de oy kullanılarak ilçelerin belediye meclisleri oluşur. İlçe Belediye meclislerinden alınan üyelerle (başkan kontenjanı, ilçe nüfusu ve parti oy oranına göre) de Büyükşehir Belediye Meclisi oluşur. Bu mecliste ilçe belediye başkanları da yer alır.[36][37] Meclisin başkanı Büyükşehir Belediye Başkanı'dır.</a:t>
            </a:r>
          </a:p>
          <a:p>
            <a:r>
              <a:rPr lang="tr-TR" sz="1000" b="0" i="0" dirty="0">
                <a:solidFill>
                  <a:srgbClr val="000000"/>
                </a:solidFill>
                <a:effectLst/>
                <a:latin typeface="Bodoni MT" panose="02070603080606020203" pitchFamily="18" charset="0"/>
              </a:rPr>
              <a:t>Büyükşehir belediye encümeni, belediye başkanının başkanlığında, belediye meclisinin kendi üyeleri arasından bir yıl için gizli oyla seçeceği beş üye ile biri genel sekreter, biri malî hizmetler birim amiri olmak üzere belediye başkanının her yıl birim amirleri arasından seçeceği beş üyeden oluşur.(5216 saylı kanun 16.madde)</a:t>
            </a:r>
          </a:p>
          <a:p>
            <a:r>
              <a:rPr lang="tr-TR" sz="1000" b="0" i="0" dirty="0">
                <a:solidFill>
                  <a:srgbClr val="000000"/>
                </a:solidFill>
                <a:effectLst/>
                <a:latin typeface="Bodoni MT" panose="02070603080606020203" pitchFamily="18" charset="0"/>
              </a:rPr>
              <a:t>Büyükşehir yapılan illerde, İl Genel Meclisi, yetki ve görevlerini Büyükşehir Belediye Meclisi’ne devretmiş ve kaldırılmıştır.</a:t>
            </a:r>
          </a:p>
          <a:p>
            <a:r>
              <a:rPr lang="tr-TR" sz="1000" b="0" i="0" dirty="0">
                <a:solidFill>
                  <a:srgbClr val="000000"/>
                </a:solidFill>
                <a:effectLst/>
                <a:latin typeface="Bodoni MT" panose="02070603080606020203" pitchFamily="18" charset="0"/>
              </a:rPr>
              <a:t>Konya Büyükşehir Belediye Başkanı, 1974-Konya doğumlu Uğur İbrahim Altay (AK PARTİ), 31 Mart 2019 seçimlerinde %70,53 oy oranıyla seçilmiştir[38]</a:t>
            </a:r>
          </a:p>
          <a:p>
            <a:r>
              <a:rPr lang="tr-TR" sz="1000" b="0" i="0" dirty="0">
                <a:solidFill>
                  <a:srgbClr val="000000"/>
                </a:solidFill>
                <a:effectLst/>
                <a:latin typeface="Bodoni MT" panose="02070603080606020203" pitchFamily="18" charset="0"/>
              </a:rPr>
              <a:t>İlçe belediyeleri, 2019 Türkiye yerel </a:t>
            </a:r>
            <a:r>
              <a:rPr lang="tr-TR" sz="1000" b="0" i="0" dirty="0" err="1">
                <a:solidFill>
                  <a:srgbClr val="000000"/>
                </a:solidFill>
                <a:effectLst/>
                <a:latin typeface="Bodoni MT" panose="02070603080606020203" pitchFamily="18" charset="0"/>
              </a:rPr>
              <a:t>seçimleri'ne</a:t>
            </a:r>
            <a:r>
              <a:rPr lang="tr-TR" sz="1000" b="0" i="0" dirty="0">
                <a:solidFill>
                  <a:srgbClr val="000000"/>
                </a:solidFill>
                <a:effectLst/>
                <a:latin typeface="Bodoni MT" panose="02070603080606020203" pitchFamily="18" charset="0"/>
              </a:rPr>
              <a:t> göre, üç değişik parti ve 2 bağımsız tarafından yönetilmektedir. Bu ilçelerden 25'i AK PARTİ, 1'i CHP ve 4'ü MHP'li belediye başkanıdır[39]</a:t>
            </a:r>
          </a:p>
          <a:p>
            <a:r>
              <a:rPr lang="tr-TR" sz="1000" b="0" i="0" dirty="0">
                <a:solidFill>
                  <a:srgbClr val="000000"/>
                </a:solidFill>
                <a:effectLst/>
                <a:latin typeface="Bodoni MT" panose="02070603080606020203" pitchFamily="18" charset="0"/>
              </a:rPr>
              <a:t>Konya Büyükşehir Belediye Meclisi üye sayısı 131’dir (Büyükşehir Belediye Başkanı, 31 ilçe belediye başkanı ve 99 üye) Bunların 101’i AK PARTİ, 6'sı CHP, 18’i MHP, 3'ü İYİ P., 1'er tanesi de SAADET P., HDP ve </a:t>
            </a:r>
            <a:r>
              <a:rPr lang="tr-TR" sz="1000" b="0" i="0" dirty="0" err="1">
                <a:solidFill>
                  <a:srgbClr val="000000"/>
                </a:solidFill>
                <a:effectLst/>
                <a:latin typeface="Bodoni MT" panose="02070603080606020203" pitchFamily="18" charset="0"/>
              </a:rPr>
              <a:t>BĞSZ'dır</a:t>
            </a:r>
            <a:r>
              <a:rPr lang="tr-TR" sz="1000" b="0" i="0" dirty="0">
                <a:solidFill>
                  <a:srgbClr val="000000"/>
                </a:solidFill>
                <a:effectLst/>
                <a:latin typeface="Bodoni MT" panose="02070603080606020203" pitchFamily="18" charset="0"/>
              </a:rPr>
              <a:t>.[40]</a:t>
            </a:r>
          </a:p>
        </p:txBody>
      </p:sp>
    </p:spTree>
    <p:extLst>
      <p:ext uri="{BB962C8B-B14F-4D97-AF65-F5344CB8AC3E}">
        <p14:creationId xmlns:p14="http://schemas.microsoft.com/office/powerpoint/2010/main" val="353756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068E105-DE12-C140-AD4F-DB0E81263953}"/>
              </a:ext>
            </a:extLst>
          </p:cNvPr>
          <p:cNvSpPr txBox="1"/>
          <p:nvPr/>
        </p:nvSpPr>
        <p:spPr>
          <a:xfrm>
            <a:off x="323528" y="980728"/>
            <a:ext cx="8818186" cy="3077766"/>
          </a:xfrm>
          <a:prstGeom prst="rect">
            <a:avLst/>
          </a:prstGeom>
          <a:noFill/>
        </p:spPr>
        <p:txBody>
          <a:bodyPr wrap="square">
            <a:spAutoFit/>
          </a:bodyPr>
          <a:lstStyle/>
          <a:p>
            <a:pPr algn="ctr"/>
            <a:r>
              <a:rPr lang="tr-TR" sz="2400" b="1" dirty="0">
                <a:solidFill>
                  <a:schemeClr val="tx2"/>
                </a:solidFill>
                <a:effectLst>
                  <a:outerShdw blurRad="38100" dist="38100" dir="2700000" algn="tl">
                    <a:srgbClr val="000000">
                      <a:alpha val="43137"/>
                    </a:srgbClr>
                  </a:outerShdw>
                </a:effectLst>
                <a:latin typeface="Arial Black" pitchFamily="34" charset="0"/>
              </a:rPr>
              <a:t>SPARK HOTEL RESIDENCE KONYA</a:t>
            </a:r>
          </a:p>
          <a:p>
            <a:pPr algn="ctr"/>
            <a:r>
              <a:rPr lang="tr-TR" sz="2400" b="1" dirty="0">
                <a:solidFill>
                  <a:schemeClr val="tx2"/>
                </a:solidFill>
                <a:effectLst>
                  <a:outerShdw blurRad="38100" dist="38100" dir="2700000" algn="tl">
                    <a:srgbClr val="000000">
                      <a:alpha val="43137"/>
                    </a:srgbClr>
                  </a:outerShdw>
                </a:effectLst>
                <a:latin typeface="Arial Black" pitchFamily="34" charset="0"/>
              </a:rPr>
              <a:t>TARİHÇESİ</a:t>
            </a:r>
          </a:p>
          <a:p>
            <a:endParaRPr lang="tr-TR" sz="1800" dirty="0">
              <a:latin typeface="+mj-lt"/>
            </a:endParaRPr>
          </a:p>
          <a:p>
            <a:pPr algn="ctr"/>
            <a:r>
              <a:rPr lang="tr-TR" sz="1600" dirty="0">
                <a:latin typeface="+mj-lt"/>
              </a:rPr>
              <a:t>Konya'nın hızla gelişen mahallesi Bosna Hersek Mahallesinin kalbinde konumlanmış iş dünyasının merkezinde yer alan, alışveriş merkezi içerisinde bulunan Spark Hotel Residence Konya, konforlu 96 odası ve yüksek teknolojiye sahip toplantı salonlarıyla iş veya turistik amaçlı seyahat edenler için mükemmel bir seçim.</a:t>
            </a:r>
          </a:p>
          <a:p>
            <a:pPr algn="ctr"/>
            <a:endParaRPr lang="tr-TR" sz="1600" dirty="0">
              <a:latin typeface="+mj-lt"/>
            </a:endParaRPr>
          </a:p>
          <a:p>
            <a:pPr algn="ctr"/>
            <a:r>
              <a:rPr lang="tr-TR" sz="1600" dirty="0">
                <a:latin typeface="+mj-lt"/>
              </a:rPr>
              <a:t>Dünyaca ünlü Türk Misafirperverliğinin en iyi örneğini sunma hedefiyle yola çıkan Spark Hotel Residence Konya, üst düzey hizmet anlayışı, göz dolduran mimari tasarımı ve modern çizgileriyle unutulmaz bir konaklama deneyimi yaşatıyor</a:t>
            </a:r>
            <a:r>
              <a:rPr lang="tr-TR" sz="1600" dirty="0">
                <a:solidFill>
                  <a:schemeClr val="tx1">
                    <a:lumMod val="95000"/>
                    <a:lumOff val="5000"/>
                  </a:schemeClr>
                </a:solidFill>
                <a:latin typeface="+mj-lt"/>
              </a:rPr>
              <a:t>.</a:t>
            </a:r>
          </a:p>
        </p:txBody>
      </p:sp>
    </p:spTree>
    <p:extLst>
      <p:ext uri="{BB962C8B-B14F-4D97-AF65-F5344CB8AC3E}">
        <p14:creationId xmlns:p14="http://schemas.microsoft.com/office/powerpoint/2010/main" val="3681395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2F6A088-B345-A818-371B-EAE1FE75FF83}"/>
              </a:ext>
            </a:extLst>
          </p:cNvPr>
          <p:cNvSpPr txBox="1"/>
          <p:nvPr/>
        </p:nvSpPr>
        <p:spPr>
          <a:xfrm>
            <a:off x="179512" y="0"/>
            <a:ext cx="4572000" cy="6093976"/>
          </a:xfrm>
          <a:prstGeom prst="rect">
            <a:avLst/>
          </a:prstGeom>
          <a:noFill/>
        </p:spPr>
        <p:txBody>
          <a:bodyPr wrap="square">
            <a:spAutoFit/>
          </a:bodyPr>
          <a:lstStyle/>
          <a:p>
            <a:r>
              <a:rPr lang="tr-TR" sz="1000" b="1" i="0" dirty="0">
                <a:solidFill>
                  <a:srgbClr val="000000"/>
                </a:solidFill>
                <a:effectLst/>
                <a:latin typeface="Bodoni MT" panose="02070603080606020203" pitchFamily="18" charset="0"/>
              </a:rPr>
              <a:t>Eğitim</a:t>
            </a:r>
            <a:endParaRPr lang="tr-TR" sz="1000" b="0" i="0" dirty="0">
              <a:solidFill>
                <a:srgbClr val="000000"/>
              </a:solidFill>
              <a:effectLst/>
              <a:latin typeface="Bodoni MT" panose="02070603080606020203" pitchFamily="18" charset="0"/>
            </a:endParaRPr>
          </a:p>
          <a:p>
            <a:r>
              <a:rPr lang="tr-TR" sz="1000" b="0" i="0" dirty="0">
                <a:solidFill>
                  <a:srgbClr val="000000"/>
                </a:solidFill>
                <a:effectLst/>
                <a:latin typeface="Bodoni MT" panose="02070603080606020203" pitchFamily="18" charset="0"/>
              </a:rPr>
              <a:t>Konya; Ankara, İstanbul, İzmir, Eskişehir ve Mersin gibi birden fazla üniversiteye sahip olan illerdendir. Konya'da 3 adet devlet üniversitesi ve 2 adet vakıf üniversitesi bulunur.</a:t>
            </a:r>
          </a:p>
          <a:p>
            <a:r>
              <a:rPr lang="tr-TR" sz="1000" b="0" i="0" dirty="0">
                <a:solidFill>
                  <a:srgbClr val="000000"/>
                </a:solidFill>
                <a:effectLst/>
                <a:latin typeface="Bodoni MT" panose="02070603080606020203" pitchFamily="18" charset="0"/>
              </a:rPr>
              <a:t>Selçuk Üniversitesi    Devlet    1975    selcuk.edu.tr 16 Mayıs 2019 tarihinde </a:t>
            </a:r>
            <a:r>
              <a:rPr lang="tr-TR" sz="1000" b="0" i="0" dirty="0" err="1">
                <a:solidFill>
                  <a:srgbClr val="000000"/>
                </a:solidFill>
                <a:effectLst/>
                <a:latin typeface="Bodoni MT" panose="02070603080606020203" pitchFamily="18" charset="0"/>
              </a:rPr>
              <a:t>Wayback</a:t>
            </a:r>
            <a:r>
              <a:rPr lang="tr-TR" sz="1000" b="0" i="0" dirty="0">
                <a:solidFill>
                  <a:srgbClr val="000000"/>
                </a:solidFill>
                <a:effectLst/>
                <a:latin typeface="Bodoni MT" panose="02070603080606020203" pitchFamily="18" charset="0"/>
              </a:rPr>
              <a:t> Machine sitesinde arşivlendi.</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Necmettin Erbakan Üniversitesi    Devlet    2010    erbakan.edu.tr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Teknik Üniversitesi    Devlet    2018    ktun.edu.tr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Konya Gıda ve Tarım Üniversitesi    Vakıf    2013    gidatarim.edu.tr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KTO Karatay Üniversitesi    Vakıf    2010    karatay.edu.tr9 Mayıs 2019 tarihinde </a:t>
            </a:r>
            <a:r>
              <a:rPr lang="tr-TR" sz="1000" b="0" i="0" dirty="0" err="1">
                <a:solidFill>
                  <a:srgbClr val="000000"/>
                </a:solidFill>
                <a:effectLst/>
                <a:latin typeface="Bodoni MT" panose="02070603080606020203" pitchFamily="18" charset="0"/>
              </a:rPr>
              <a:t>Wayback</a:t>
            </a:r>
            <a:r>
              <a:rPr lang="tr-TR" sz="1000" b="0" i="0" dirty="0">
                <a:solidFill>
                  <a:srgbClr val="000000"/>
                </a:solidFill>
                <a:effectLst/>
                <a:latin typeface="Bodoni MT" panose="02070603080606020203" pitchFamily="18" charset="0"/>
              </a:rPr>
              <a:t> Machine sitesinde arşivlendi.</a:t>
            </a:r>
          </a:p>
          <a:p>
            <a:r>
              <a:rPr lang="tr-TR" sz="1000" b="0" i="0" dirty="0">
                <a:solidFill>
                  <a:srgbClr val="000000"/>
                </a:solidFill>
                <a:effectLst/>
                <a:latin typeface="Bodoni MT" panose="02070603080606020203" pitchFamily="18" charset="0"/>
              </a:rPr>
              <a:t>*Metropol İlçelerin merkeze uzaklıkları, kaymakamlık ile valilik arasındaki uzaklıktır.</a:t>
            </a:r>
          </a:p>
          <a:p>
            <a:r>
              <a:rPr lang="tr-TR" sz="1000" b="0" i="0" dirty="0">
                <a:solidFill>
                  <a:srgbClr val="000000"/>
                </a:solidFill>
                <a:effectLst/>
                <a:latin typeface="Bodoni MT" panose="02070603080606020203" pitchFamily="18" charset="0"/>
              </a:rPr>
              <a:t>Altyapı</a:t>
            </a:r>
          </a:p>
          <a:p>
            <a:r>
              <a:rPr lang="tr-TR" sz="1000" b="0" i="0" dirty="0">
                <a:solidFill>
                  <a:srgbClr val="000000"/>
                </a:solidFill>
                <a:effectLst/>
                <a:latin typeface="Bodoni MT" panose="02070603080606020203" pitchFamily="18" charset="0"/>
              </a:rPr>
              <a:t>Ulaşım</a:t>
            </a:r>
          </a:p>
          <a:p>
            <a:r>
              <a:rPr lang="tr-TR" sz="1000" b="0" i="0" dirty="0">
                <a:solidFill>
                  <a:srgbClr val="000000"/>
                </a:solidFill>
                <a:effectLst/>
                <a:latin typeface="Bodoni MT" panose="02070603080606020203" pitchFamily="18" charset="0"/>
              </a:rPr>
              <a:t>Karayolu</a:t>
            </a:r>
          </a:p>
          <a:p>
            <a:r>
              <a:rPr lang="tr-TR" sz="1000" b="0" i="0" dirty="0">
                <a:solidFill>
                  <a:srgbClr val="000000"/>
                </a:solidFill>
                <a:effectLst/>
                <a:latin typeface="Bodoni MT" panose="02070603080606020203" pitchFamily="18" charset="0"/>
              </a:rPr>
              <a:t>Karayoluyla, Ankara'ya 3, Antalya'ya 4, Eskişehir'e 5, İstanbul'a 9, Adana'ya 5 saat uzaklıktadır.</a:t>
            </a:r>
          </a:p>
          <a:p>
            <a:r>
              <a:rPr lang="tr-TR" sz="1000" b="0" i="0" dirty="0">
                <a:solidFill>
                  <a:srgbClr val="000000"/>
                </a:solidFill>
                <a:effectLst/>
                <a:latin typeface="Bodoni MT" panose="02070603080606020203" pitchFamily="18" charset="0"/>
              </a:rPr>
              <a:t>Konya Garı'ndan kalkan Ankara – Konya YHT</a:t>
            </a:r>
          </a:p>
          <a:p>
            <a:r>
              <a:rPr lang="tr-TR" sz="1000" b="0" i="0" dirty="0">
                <a:solidFill>
                  <a:srgbClr val="000000"/>
                </a:solidFill>
                <a:effectLst/>
                <a:latin typeface="Bodoni MT" panose="02070603080606020203" pitchFamily="18" charset="0"/>
              </a:rPr>
              <a:t>Alaattin Tepesi'nden geçen Konya Tramvayı</a:t>
            </a:r>
          </a:p>
          <a:p>
            <a:r>
              <a:rPr lang="tr-TR" sz="1000" b="1" i="0" dirty="0">
                <a:solidFill>
                  <a:srgbClr val="000000"/>
                </a:solidFill>
                <a:effectLst/>
                <a:latin typeface="Bodoni MT" panose="02070603080606020203" pitchFamily="18" charset="0"/>
              </a:rPr>
              <a:t>Demiryolu</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Polatlı – Konya yüksek hızlı demiryolu hattının tamamlanmasıyla Ankara ve İstanbul'a Yüksek Hızlı Tren ile ulaşım sağlanabilmektedir. Hızlı tren günümüzde Konya ile Ankara arasını 1 saat 45 dakikaya indirmiştir. Bu süre yeni trenlerin alımıyla 1 saat 30 dakikaya inecektir. Günlük iki yönlü 16 sefer ile şu an hizmettedir.[43] İstanbul'dan başlayan tarihî Hicaz Demiryolu hattı, şehir merkezinden geçmektedir. Günümüzde demiryolu ulaşımı bu hattan sağlanmaktadır.</a:t>
            </a:r>
          </a:p>
          <a:p>
            <a:r>
              <a:rPr lang="tr-TR" sz="1000" b="1" i="0" dirty="0">
                <a:solidFill>
                  <a:srgbClr val="000000"/>
                </a:solidFill>
                <a:effectLst/>
                <a:latin typeface="Bodoni MT" panose="02070603080606020203" pitchFamily="18" charset="0"/>
              </a:rPr>
              <a:t>Havayolu</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2000 yılında sivil hava trafiğine açılan Selçuklu ilçesi sınırları içinde bulunan ve 141.000 m²'lik alan üzerine kurulu olan Konya Havaalanı, DHMİ ile Türk Hava Kuvvetleri ortak yönetimindedir. 3. Ana Jet Üs Komutanlığı da burada bulunmaktadır.</a:t>
            </a:r>
          </a:p>
          <a:p>
            <a:r>
              <a:rPr lang="tr-TR" sz="1000" b="1" i="0" dirty="0">
                <a:solidFill>
                  <a:srgbClr val="000000"/>
                </a:solidFill>
                <a:effectLst/>
                <a:latin typeface="Bodoni MT" panose="02070603080606020203" pitchFamily="18" charset="0"/>
              </a:rPr>
              <a:t>Raylı sistem</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Alaaddin Tepesi ile Selçuk Üniversitesi kampüsü arasındaki takriben 20 </a:t>
            </a:r>
            <a:r>
              <a:rPr lang="tr-TR" sz="1000" b="0" i="0" dirty="0" err="1">
                <a:solidFill>
                  <a:srgbClr val="000000"/>
                </a:solidFill>
                <a:effectLst/>
                <a:latin typeface="Bodoni MT" panose="02070603080606020203" pitchFamily="18" charset="0"/>
              </a:rPr>
              <a:t>km.lik</a:t>
            </a:r>
            <a:r>
              <a:rPr lang="tr-TR" sz="1000" b="0" i="0" dirty="0">
                <a:solidFill>
                  <a:srgbClr val="000000"/>
                </a:solidFill>
                <a:effectLst/>
                <a:latin typeface="Bodoni MT" panose="02070603080606020203" pitchFamily="18" charset="0"/>
              </a:rPr>
              <a:t> hatta, 60 tramvay vagonu ile 24 saat boyunca yolcu taşımacılığı yapılır.[44] Eylül 2015'te Konya Büyükşehir Belediyesi tarafından yapımı tamamlanan Alaaddin-Adliye Tramvay Hattı ile iyileştirme çalışmaları tamamlanan mevcut Alaaddin-Selçuk Üniversitesi hattında tramvay seferleri başlamıştır.[45]</a:t>
            </a:r>
          </a:p>
        </p:txBody>
      </p:sp>
    </p:spTree>
    <p:extLst>
      <p:ext uri="{BB962C8B-B14F-4D97-AF65-F5344CB8AC3E}">
        <p14:creationId xmlns:p14="http://schemas.microsoft.com/office/powerpoint/2010/main" val="458033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126B8B84-090F-9235-0105-D0DEB1E7A649}"/>
              </a:ext>
            </a:extLst>
          </p:cNvPr>
          <p:cNvSpPr txBox="1"/>
          <p:nvPr/>
        </p:nvSpPr>
        <p:spPr>
          <a:xfrm>
            <a:off x="-1116632" y="188640"/>
            <a:ext cx="4572000" cy="246221"/>
          </a:xfrm>
          <a:prstGeom prst="rect">
            <a:avLst/>
          </a:prstGeom>
          <a:noFill/>
        </p:spPr>
        <p:txBody>
          <a:bodyPr wrap="square">
            <a:spAutoFit/>
          </a:bodyPr>
          <a:lstStyle/>
          <a:p>
            <a:pPr algn="ctr"/>
            <a:r>
              <a:rPr lang="tr-TR" sz="1000" b="1" i="0" cap="all" dirty="0">
                <a:solidFill>
                  <a:srgbClr val="00365F"/>
                </a:solidFill>
                <a:effectLst/>
              </a:rPr>
              <a:t>SİLLE HAKKINDA BİLGİLER</a:t>
            </a:r>
          </a:p>
        </p:txBody>
      </p:sp>
      <p:pic>
        <p:nvPicPr>
          <p:cNvPr id="4100" name="Picture 4">
            <a:extLst>
              <a:ext uri="{FF2B5EF4-FFF2-40B4-BE49-F238E27FC236}">
                <a16:creationId xmlns:a16="http://schemas.microsoft.com/office/drawing/2014/main" id="{4DB79F55-C238-B1E6-1A08-F2CACFF2F3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27204"/>
            <a:ext cx="2232248" cy="1440160"/>
          </a:xfrm>
          <a:prstGeom prst="rect">
            <a:avLst/>
          </a:prstGeom>
          <a:noFill/>
          <a:extLst>
            <a:ext uri="{909E8E84-426E-40DD-AFC4-6F175D3DCCD1}">
              <a14:hiddenFill xmlns:a14="http://schemas.microsoft.com/office/drawing/2010/main">
                <a:solidFill>
                  <a:srgbClr val="FFFFFF"/>
                </a:solidFill>
              </a14:hiddenFill>
            </a:ext>
          </a:extLst>
        </p:spPr>
      </p:pic>
      <p:sp>
        <p:nvSpPr>
          <p:cNvPr id="20" name="Metin kutusu 19">
            <a:extLst>
              <a:ext uri="{FF2B5EF4-FFF2-40B4-BE49-F238E27FC236}">
                <a16:creationId xmlns:a16="http://schemas.microsoft.com/office/drawing/2014/main" id="{5D4E3E72-7C8A-D1A3-31C3-1A3EBD75320F}"/>
              </a:ext>
            </a:extLst>
          </p:cNvPr>
          <p:cNvSpPr txBox="1"/>
          <p:nvPr/>
        </p:nvSpPr>
        <p:spPr>
          <a:xfrm>
            <a:off x="2500936" y="620688"/>
            <a:ext cx="5129784" cy="1631216"/>
          </a:xfrm>
          <a:prstGeom prst="rect">
            <a:avLst/>
          </a:prstGeom>
          <a:noFill/>
        </p:spPr>
        <p:txBody>
          <a:bodyPr wrap="square">
            <a:spAutoFit/>
          </a:bodyPr>
          <a:lstStyle/>
          <a:p>
            <a:pPr algn="just"/>
            <a:r>
              <a:rPr lang="tr-TR" sz="1000" b="0" i="0" dirty="0">
                <a:solidFill>
                  <a:srgbClr val="000000"/>
                </a:solidFill>
                <a:effectLst/>
                <a:latin typeface="Bodoni MT" panose="02070603080606020203" pitchFamily="18" charset="0"/>
              </a:rPr>
              <a:t>Sille, Konya’nın 7 km kuzey batısında yer alan derin ve dar bir vadinin iki yakasında kurulmuştur. Vadinin arasından akan bir dere bulunmaktadır. Sille günümüzde Selçuklu Belediyesine bağlı bir mahalledir. Konya Kültür Varlıkları Koruma Bölge Kurulu kararınca “kentsel sit alanı” olarak ilân  edilmiştir.</a:t>
            </a:r>
          </a:p>
          <a:p>
            <a:pPr algn="just"/>
            <a:r>
              <a:rPr lang="tr-TR" sz="1000" b="0" i="0" dirty="0">
                <a:solidFill>
                  <a:srgbClr val="000000"/>
                </a:solidFill>
                <a:effectLst/>
                <a:latin typeface="Bodoni MT" panose="02070603080606020203" pitchFamily="18" charset="0"/>
              </a:rPr>
              <a:t>Sille bölgesi, </a:t>
            </a:r>
            <a:r>
              <a:rPr lang="tr-TR" sz="1000" b="0" i="0" dirty="0" err="1">
                <a:solidFill>
                  <a:srgbClr val="000000"/>
                </a:solidFill>
                <a:effectLst/>
                <a:latin typeface="Bodoni MT" panose="02070603080606020203" pitchFamily="18" charset="0"/>
              </a:rPr>
              <a:t>Frigyalılardan</a:t>
            </a:r>
            <a:r>
              <a:rPr lang="tr-TR" sz="1000" b="0" i="0" dirty="0">
                <a:solidFill>
                  <a:srgbClr val="000000"/>
                </a:solidFill>
                <a:effectLst/>
                <a:latin typeface="Bodoni MT" panose="02070603080606020203" pitchFamily="18" charset="0"/>
              </a:rPr>
              <a:t> günümüze iskân görmüş, Bizans döneminden itibaren önemli bir yerleşim yeri olmuştur. Erken Hristiyanlık devrinin ilk merkezlerinden; İstanbul-Kudüs arasındaki hac yolunun önemli konaklama noktalarından biridir.</a:t>
            </a:r>
            <a:br>
              <a:rPr lang="tr-TR" sz="1000" b="0" i="0" dirty="0">
                <a:solidFill>
                  <a:srgbClr val="000000"/>
                </a:solidFill>
                <a:effectLst/>
                <a:latin typeface="Bodoni MT" panose="02070603080606020203" pitchFamily="18" charset="0"/>
              </a:rPr>
            </a:br>
            <a:r>
              <a:rPr lang="tr-TR" sz="1000" b="0" i="0" dirty="0">
                <a:solidFill>
                  <a:srgbClr val="000000"/>
                </a:solidFill>
                <a:effectLst/>
                <a:latin typeface="Bodoni MT" panose="02070603080606020203" pitchFamily="18" charset="0"/>
              </a:rPr>
              <a:t>Hristiyanlığın ilk yıllarında havarîlerden Aziz Paul ve arkadaşlarının Konya’ya geldikleri, dinlerini yaymaya çalıştıkları, baskılar karşısında da Sille civarındaki dağlara çekildikleri bilinmektedir.</a:t>
            </a:r>
          </a:p>
        </p:txBody>
      </p:sp>
      <p:sp>
        <p:nvSpPr>
          <p:cNvPr id="22" name="Metin kutusu 21">
            <a:extLst>
              <a:ext uri="{FF2B5EF4-FFF2-40B4-BE49-F238E27FC236}">
                <a16:creationId xmlns:a16="http://schemas.microsoft.com/office/drawing/2014/main" id="{0D156054-773A-6B3D-5F1A-4757206D02D0}"/>
              </a:ext>
            </a:extLst>
          </p:cNvPr>
          <p:cNvSpPr txBox="1"/>
          <p:nvPr/>
        </p:nvSpPr>
        <p:spPr>
          <a:xfrm>
            <a:off x="179512" y="2054008"/>
            <a:ext cx="8964488" cy="553998"/>
          </a:xfrm>
          <a:prstGeom prst="rect">
            <a:avLst/>
          </a:prstGeom>
          <a:noFill/>
        </p:spPr>
        <p:txBody>
          <a:bodyPr wrap="square">
            <a:spAutoFit/>
          </a:bodyPr>
          <a:lstStyle/>
          <a:p>
            <a:pPr algn="just"/>
            <a:r>
              <a:rPr lang="tr-TR" sz="1000" b="1" i="0" dirty="0">
                <a:solidFill>
                  <a:srgbClr val="000000"/>
                </a:solidFill>
                <a:effectLst/>
                <a:latin typeface="Bodoni MT" panose="02070603080606020203" pitchFamily="18" charset="0"/>
              </a:rPr>
              <a:t>  Tarihçe</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Arkeolojik verilere göre bölgede yerleşimin tarihi Neolitik Çağ'a kadar uzanmaktadır. Yerleşimin isminin kökeni konusunda çeşitli açıklamalar vardır. İlki Yunan mitolojisindeki Silen (Silene)' den geldiğidir. Yine '</a:t>
            </a:r>
            <a:r>
              <a:rPr lang="tr-TR" sz="1000" b="0" i="0" dirty="0" err="1">
                <a:solidFill>
                  <a:srgbClr val="000000"/>
                </a:solidFill>
                <a:effectLst/>
                <a:latin typeface="Bodoni MT" panose="02070603080606020203" pitchFamily="18" charset="0"/>
              </a:rPr>
              <a:t>Silenos</a:t>
            </a:r>
            <a:r>
              <a:rPr lang="tr-TR" sz="1000" b="0" i="0" dirty="0">
                <a:solidFill>
                  <a:srgbClr val="000000"/>
                </a:solidFill>
                <a:effectLst/>
                <a:latin typeface="Bodoni MT" panose="02070603080606020203" pitchFamily="18" charset="0"/>
              </a:rPr>
              <a:t>', kaynayıp, coşarak köpürüp akan su kelimesinden türediği de kabul gören bir açıklamadır.</a:t>
            </a:r>
          </a:p>
        </p:txBody>
      </p:sp>
      <p:sp>
        <p:nvSpPr>
          <p:cNvPr id="24" name="Metin kutusu 23">
            <a:extLst>
              <a:ext uri="{FF2B5EF4-FFF2-40B4-BE49-F238E27FC236}">
                <a16:creationId xmlns:a16="http://schemas.microsoft.com/office/drawing/2014/main" id="{0324B613-D7B7-65C2-43E6-FB306E81734B}"/>
              </a:ext>
            </a:extLst>
          </p:cNvPr>
          <p:cNvSpPr txBox="1"/>
          <p:nvPr/>
        </p:nvSpPr>
        <p:spPr>
          <a:xfrm>
            <a:off x="143508" y="2608006"/>
            <a:ext cx="8856984" cy="553998"/>
          </a:xfrm>
          <a:prstGeom prst="rect">
            <a:avLst/>
          </a:prstGeom>
          <a:noFill/>
        </p:spPr>
        <p:txBody>
          <a:bodyPr wrap="square">
            <a:spAutoFit/>
          </a:bodyPr>
          <a:lstStyle/>
          <a:p>
            <a:r>
              <a:rPr lang="tr-TR" sz="1000" b="0" i="0" dirty="0">
                <a:solidFill>
                  <a:srgbClr val="000000"/>
                </a:solidFill>
                <a:effectLst/>
                <a:latin typeface="Bodoni MT" panose="02070603080606020203" pitchFamily="18" charset="0"/>
              </a:rPr>
              <a:t> Roma ve Bizans döneminde, Kudüs yolu üzerinde yer aldığı için önemli bir dini merkez olmuştur. Dünyanın en eski ve en büyük manastırlarından biri olan Ak Manastır ("</a:t>
            </a:r>
            <a:r>
              <a:rPr lang="tr-TR" sz="1000" b="0" i="0" dirty="0" err="1">
                <a:solidFill>
                  <a:srgbClr val="000000"/>
                </a:solidFill>
                <a:effectLst/>
                <a:latin typeface="Bodoni MT" panose="02070603080606020203" pitchFamily="18" charset="0"/>
              </a:rPr>
              <a:t>Hagios</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Khariton</a:t>
            </a:r>
            <a:r>
              <a:rPr lang="tr-TR" sz="1000" b="0" i="0" dirty="0">
                <a:solidFill>
                  <a:srgbClr val="000000"/>
                </a:solidFill>
                <a:effectLst/>
                <a:latin typeface="Bodoni MT" panose="02070603080606020203" pitchFamily="18" charset="0"/>
              </a:rPr>
              <a:t> Manastırı", "</a:t>
            </a:r>
            <a:r>
              <a:rPr lang="tr-TR" sz="1000" b="0" i="0" dirty="0" err="1">
                <a:solidFill>
                  <a:srgbClr val="000000"/>
                </a:solidFill>
                <a:effectLst/>
                <a:latin typeface="Bodoni MT" panose="02070603080606020203" pitchFamily="18" charset="0"/>
              </a:rPr>
              <a:t>Deyr</a:t>
            </a:r>
            <a:r>
              <a:rPr lang="tr-TR" sz="1000" b="0" i="0" dirty="0">
                <a:solidFill>
                  <a:srgbClr val="000000"/>
                </a:solidFill>
                <a:effectLst/>
                <a:latin typeface="Bodoni MT" panose="02070603080606020203" pitchFamily="18" charset="0"/>
              </a:rPr>
              <a:t>-i Eflâtun") burada olup yaklaşık 800 yıl kesintisiz hizmet vermiştir. Ak Manastır Konya'da yaşayan Mevlevi dervişlerince de ziyaret edilmiş ve bahçesinde küçük bir de mescit yaptırılmıştır. Karamanlı Ortodoksların mübadele öncesi yaşadığı yerleşimdir[1].</a:t>
            </a:r>
            <a:endParaRPr lang="tr-TR" sz="1000" dirty="0">
              <a:latin typeface="Bodoni MT" panose="02070603080606020203" pitchFamily="18" charset="0"/>
            </a:endParaRPr>
          </a:p>
        </p:txBody>
      </p:sp>
      <p:sp>
        <p:nvSpPr>
          <p:cNvPr id="26" name="Metin kutusu 25">
            <a:extLst>
              <a:ext uri="{FF2B5EF4-FFF2-40B4-BE49-F238E27FC236}">
                <a16:creationId xmlns:a16="http://schemas.microsoft.com/office/drawing/2014/main" id="{9FCE6A95-4368-8937-285A-126CA5096425}"/>
              </a:ext>
            </a:extLst>
          </p:cNvPr>
          <p:cNvSpPr txBox="1"/>
          <p:nvPr/>
        </p:nvSpPr>
        <p:spPr>
          <a:xfrm>
            <a:off x="93776" y="3087219"/>
            <a:ext cx="9135960" cy="861774"/>
          </a:xfrm>
          <a:prstGeom prst="rect">
            <a:avLst/>
          </a:prstGeom>
          <a:noFill/>
        </p:spPr>
        <p:txBody>
          <a:bodyPr wrap="square">
            <a:spAutoFit/>
          </a:bodyPr>
          <a:lstStyle/>
          <a:p>
            <a:r>
              <a:rPr lang="tr-TR" sz="1000" b="0" i="0" dirty="0">
                <a:solidFill>
                  <a:srgbClr val="000000"/>
                </a:solidFill>
                <a:effectLst/>
                <a:latin typeface="Bodoni MT" panose="02070603080606020203" pitchFamily="18" charset="0"/>
              </a:rPr>
              <a:t>Selçuklu döneminde olduğu gibi Osmanlılar devrinde de tarihi İpek ve Baharat yolları üzerinde olması nedeniyle önemini hiç yitirmemiştir. Osmanlı kaynaklarında </a:t>
            </a:r>
            <a:r>
              <a:rPr lang="tr-TR" sz="1000" b="0" i="0" dirty="0" err="1">
                <a:solidFill>
                  <a:srgbClr val="000000"/>
                </a:solidFill>
                <a:effectLst/>
                <a:latin typeface="Bodoni MT" panose="02070603080606020203" pitchFamily="18" charset="0"/>
              </a:rPr>
              <a:t>Sudirhemi</a:t>
            </a:r>
            <a:r>
              <a:rPr lang="tr-TR" sz="1000" b="0" i="0" dirty="0">
                <a:solidFill>
                  <a:srgbClr val="000000"/>
                </a:solidFill>
                <a:effectLst/>
                <a:latin typeface="Bodoni MT" panose="02070603080606020203" pitchFamily="18" charset="0"/>
              </a:rPr>
              <a:t> nahiyesine bağlı Sille karyesi ve sonrasında nahiye merkezi oldu. 1907 tarihli kayıtlara göre </a:t>
            </a:r>
            <a:r>
              <a:rPr lang="tr-TR" sz="1000" b="0" i="0" dirty="0" err="1">
                <a:solidFill>
                  <a:srgbClr val="000000"/>
                </a:solidFill>
                <a:effectLst/>
                <a:latin typeface="Bodoni MT" panose="02070603080606020203" pitchFamily="18" charset="0"/>
              </a:rPr>
              <a:t>Silleʹnin</a:t>
            </a:r>
            <a:r>
              <a:rPr lang="tr-TR" sz="1000" b="0" i="0" dirty="0">
                <a:solidFill>
                  <a:srgbClr val="000000"/>
                </a:solidFill>
                <a:effectLst/>
                <a:latin typeface="Bodoni MT" panose="02070603080606020203" pitchFamily="18" charset="0"/>
              </a:rPr>
              <a:t> 13 mahallesinde Müslüman ve </a:t>
            </a:r>
            <a:r>
              <a:rPr lang="tr-TR" sz="1000" b="0" i="0" dirty="0" err="1">
                <a:solidFill>
                  <a:srgbClr val="000000"/>
                </a:solidFill>
                <a:effectLst/>
                <a:latin typeface="Bodoni MT" panose="02070603080606020203" pitchFamily="18" charset="0"/>
              </a:rPr>
              <a:t>Gayrimüslümler</a:t>
            </a:r>
            <a:r>
              <a:rPr lang="tr-TR" sz="1000" b="0" i="0" dirty="0">
                <a:solidFill>
                  <a:srgbClr val="000000"/>
                </a:solidFill>
                <a:effectLst/>
                <a:latin typeface="Bodoni MT" panose="02070603080606020203" pitchFamily="18" charset="0"/>
              </a:rPr>
              <a:t> birlikte yaşarken, Karataş ve Ak mahallede yalnız Müslüman, Kilise-i Kebir mahallesinde ise yalnızca Hristiyan topluluk yaşamaktaydı. Cumhuriyet öncesinde nüfusu 18.000'e ulaşmıştır. Yerleşimde 1924 nüfus mübadelesine kadar Hristiyan çoğunluk oturmaktaydı. Macar gezgin Bela </a:t>
            </a:r>
            <a:r>
              <a:rPr lang="tr-TR" sz="1000" b="0" i="0" dirty="0" err="1">
                <a:solidFill>
                  <a:srgbClr val="000000"/>
                </a:solidFill>
                <a:effectLst/>
                <a:latin typeface="Bodoni MT" panose="02070603080606020203" pitchFamily="18" charset="0"/>
              </a:rPr>
              <a:t>Horvarth</a:t>
            </a:r>
            <a:r>
              <a:rPr lang="tr-TR" sz="1000" b="0" i="0" dirty="0">
                <a:solidFill>
                  <a:srgbClr val="000000"/>
                </a:solidFill>
                <a:effectLst/>
                <a:latin typeface="Bodoni MT" panose="02070603080606020203" pitchFamily="18" charset="0"/>
              </a:rPr>
              <a:t> 1913 yılında Anadolu'ya yaptığı gezisinde tuttuğu notlarda o yıllarda Sille'de 60 adet kilisenin ayakta olduğunu yazmıştır.</a:t>
            </a:r>
            <a:endParaRPr lang="tr-TR" sz="1000" dirty="0">
              <a:latin typeface="Bodoni MT" panose="02070603080606020203" pitchFamily="18" charset="0"/>
            </a:endParaRPr>
          </a:p>
        </p:txBody>
      </p:sp>
      <p:sp>
        <p:nvSpPr>
          <p:cNvPr id="30" name="Metin kutusu 29">
            <a:extLst>
              <a:ext uri="{FF2B5EF4-FFF2-40B4-BE49-F238E27FC236}">
                <a16:creationId xmlns:a16="http://schemas.microsoft.com/office/drawing/2014/main" id="{3A3BF205-305A-4503-3C46-F98E0F8EF44F}"/>
              </a:ext>
            </a:extLst>
          </p:cNvPr>
          <p:cNvSpPr txBox="1"/>
          <p:nvPr/>
        </p:nvSpPr>
        <p:spPr>
          <a:xfrm>
            <a:off x="77204" y="3919377"/>
            <a:ext cx="8923288" cy="861774"/>
          </a:xfrm>
          <a:prstGeom prst="rect">
            <a:avLst/>
          </a:prstGeom>
          <a:noFill/>
        </p:spPr>
        <p:txBody>
          <a:bodyPr wrap="square">
            <a:spAutoFit/>
          </a:bodyPr>
          <a:lstStyle/>
          <a:p>
            <a:pPr algn="just"/>
            <a:r>
              <a:rPr lang="tr-TR" sz="1000" b="0" i="0" dirty="0">
                <a:solidFill>
                  <a:srgbClr val="000000"/>
                </a:solidFill>
                <a:effectLst/>
                <a:latin typeface="Bodoni MT" panose="02070603080606020203" pitchFamily="18" charset="0"/>
              </a:rPr>
              <a:t>Köyde yumuşak volkanik kayalara oyulmuş pek çok küçük kilise, Osmanlı mezar taşları ve günümüze kadar gelebilmiş </a:t>
            </a:r>
            <a:r>
              <a:rPr lang="tr-TR" sz="1000" b="0" i="0" dirty="0" err="1">
                <a:solidFill>
                  <a:srgbClr val="000000"/>
                </a:solidFill>
                <a:effectLst/>
                <a:latin typeface="Bodoni MT" panose="02070603080606020203" pitchFamily="18" charset="0"/>
              </a:rPr>
              <a:t>Archangelos</a:t>
            </a:r>
            <a:r>
              <a:rPr lang="tr-TR" sz="1000" b="0" i="0" dirty="0">
                <a:solidFill>
                  <a:srgbClr val="000000"/>
                </a:solidFill>
                <a:effectLst/>
                <a:latin typeface="Bodoni MT" panose="02070603080606020203" pitchFamily="18" charset="0"/>
              </a:rPr>
              <a:t> Michael kilisesi ziyaret edilebilir. Kilise, ilk Hristiyan Bizans imparatoru Konstantin'in annesi Helena (</a:t>
            </a:r>
            <a:r>
              <a:rPr lang="tr-TR" sz="1000" b="0" i="0" dirty="0" err="1">
                <a:solidFill>
                  <a:srgbClr val="000000"/>
                </a:solidFill>
                <a:effectLst/>
                <a:latin typeface="Bodoni MT" panose="02070603080606020203" pitchFamily="18" charset="0"/>
              </a:rPr>
              <a:t>Ayia</a:t>
            </a:r>
            <a:r>
              <a:rPr lang="tr-TR" sz="1000" b="0" i="0" dirty="0">
                <a:solidFill>
                  <a:srgbClr val="000000"/>
                </a:solidFill>
                <a:effectLst/>
                <a:latin typeface="Bodoni MT" panose="02070603080606020203" pitchFamily="18" charset="0"/>
              </a:rPr>
              <a:t> Eleni) tarafından Michael </a:t>
            </a:r>
            <a:r>
              <a:rPr lang="tr-TR" sz="1000" b="0" i="0" dirty="0" err="1">
                <a:solidFill>
                  <a:srgbClr val="000000"/>
                </a:solidFill>
                <a:effectLst/>
                <a:latin typeface="Bodoni MT" panose="02070603080606020203" pitchFamily="18" charset="0"/>
              </a:rPr>
              <a:t>Archangelos</a:t>
            </a:r>
            <a:r>
              <a:rPr lang="tr-TR" sz="1000" b="0" i="0" dirty="0">
                <a:solidFill>
                  <a:srgbClr val="000000"/>
                </a:solidFill>
                <a:effectLst/>
                <a:latin typeface="Bodoni MT" panose="02070603080606020203" pitchFamily="18" charset="0"/>
              </a:rPr>
              <a:t> adına M.S 327'de inşa ettirilmiştir.</a:t>
            </a:r>
          </a:p>
          <a:p>
            <a:pPr algn="just"/>
            <a:r>
              <a:rPr lang="tr-TR" sz="1000" b="0" i="0" dirty="0">
                <a:solidFill>
                  <a:srgbClr val="000000"/>
                </a:solidFill>
                <a:effectLst/>
                <a:latin typeface="Bodoni MT" panose="02070603080606020203" pitchFamily="18" charset="0"/>
              </a:rPr>
              <a:t>1923 yılında yaşanan mübadele esnasında buradaki Hristiyan inancına sahip nüfus Yunanistan'a gönderilirken, Sille'ye de Kozana ve </a:t>
            </a:r>
            <a:r>
              <a:rPr lang="tr-TR" sz="1000" b="0" i="0" dirty="0" err="1">
                <a:solidFill>
                  <a:srgbClr val="000000"/>
                </a:solidFill>
                <a:effectLst/>
                <a:latin typeface="Bodoni MT" panose="02070603080606020203" pitchFamily="18" charset="0"/>
              </a:rPr>
              <a:t>Florina</a:t>
            </a:r>
            <a:r>
              <a:rPr lang="tr-TR" sz="1000" b="0" i="0" dirty="0">
                <a:solidFill>
                  <a:srgbClr val="000000"/>
                </a:solidFill>
                <a:effectLst/>
                <a:latin typeface="Bodoni MT" panose="02070603080606020203" pitchFamily="18" charset="0"/>
              </a:rPr>
              <a:t> bölgelerinden Müslüman nüfus getirilmiştir.</a:t>
            </a:r>
          </a:p>
          <a:p>
            <a:pPr algn="just"/>
            <a:r>
              <a:rPr lang="tr-TR" sz="1000" b="0" i="0" dirty="0">
                <a:solidFill>
                  <a:srgbClr val="000000"/>
                </a:solidFill>
                <a:effectLst/>
                <a:latin typeface="Bodoni MT" panose="02070603080606020203" pitchFamily="18" charset="0"/>
              </a:rPr>
              <a:t>Özgün yapısı son yıllarda zarar görse de günümüzde köy ve çevresi SİT alanı olarak kabul edilip koruma altındadır.</a:t>
            </a:r>
          </a:p>
        </p:txBody>
      </p:sp>
      <p:sp>
        <p:nvSpPr>
          <p:cNvPr id="32" name="Metin kutusu 31">
            <a:extLst>
              <a:ext uri="{FF2B5EF4-FFF2-40B4-BE49-F238E27FC236}">
                <a16:creationId xmlns:a16="http://schemas.microsoft.com/office/drawing/2014/main" id="{A9187612-9CCB-7585-E903-B278680DC226}"/>
              </a:ext>
            </a:extLst>
          </p:cNvPr>
          <p:cNvSpPr txBox="1"/>
          <p:nvPr/>
        </p:nvSpPr>
        <p:spPr>
          <a:xfrm>
            <a:off x="38602" y="4781151"/>
            <a:ext cx="9066796" cy="1323439"/>
          </a:xfrm>
          <a:prstGeom prst="rect">
            <a:avLst/>
          </a:prstGeom>
          <a:noFill/>
        </p:spPr>
        <p:txBody>
          <a:bodyPr wrap="square">
            <a:spAutoFit/>
          </a:bodyPr>
          <a:lstStyle/>
          <a:p>
            <a:pPr algn="just"/>
            <a:r>
              <a:rPr lang="tr-TR" sz="1000" b="1" i="0" dirty="0">
                <a:solidFill>
                  <a:srgbClr val="000000"/>
                </a:solidFill>
                <a:effectLst/>
                <a:latin typeface="Bodoni MT" panose="02070603080606020203" pitchFamily="18" charset="0"/>
              </a:rPr>
              <a:t>Coğrafya</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Sille, </a:t>
            </a:r>
            <a:r>
              <a:rPr lang="tr-TR" sz="1000" b="0" i="0" dirty="0" err="1">
                <a:solidFill>
                  <a:srgbClr val="000000"/>
                </a:solidFill>
                <a:effectLst/>
                <a:latin typeface="Bodoni MT" panose="02070603080606020203" pitchFamily="18" charset="0"/>
              </a:rPr>
              <a:t>Karabuğa</a:t>
            </a:r>
            <a:r>
              <a:rPr lang="tr-TR" sz="1000" b="0" i="0" dirty="0">
                <a:solidFill>
                  <a:srgbClr val="000000"/>
                </a:solidFill>
                <a:effectLst/>
                <a:latin typeface="Bodoni MT" panose="02070603080606020203" pitchFamily="18" charset="0"/>
              </a:rPr>
              <a:t> Dağları ile Küçük Gevele (Takkeli Dağ) arasında Sille Çayı'nın açtığı vadide yer alır. Güneydoğusundan </a:t>
            </a:r>
            <a:r>
              <a:rPr lang="tr-TR" sz="1000" b="0" i="0" dirty="0" err="1">
                <a:solidFill>
                  <a:srgbClr val="000000"/>
                </a:solidFill>
                <a:effectLst/>
                <a:latin typeface="Bodoni MT" panose="02070603080606020203" pitchFamily="18" charset="0"/>
              </a:rPr>
              <a:t>Yazır</a:t>
            </a:r>
            <a:r>
              <a:rPr lang="tr-TR" sz="1000" b="0" i="0" dirty="0">
                <a:solidFill>
                  <a:srgbClr val="000000"/>
                </a:solidFill>
                <a:effectLst/>
                <a:latin typeface="Bodoni MT" panose="02070603080606020203" pitchFamily="18" charset="0"/>
              </a:rPr>
              <a:t> Fayı geçen yerleşimin denizden yüksekliği 1115 metredir. Akarsulara yarılmış plato yüzeyinde bulunan Sille'nin çevresinde Küçük Gevele (1643 m), Büyük Gevele (1709 m), </a:t>
            </a:r>
            <a:r>
              <a:rPr lang="tr-TR" sz="1000" b="0" i="0" dirty="0" err="1">
                <a:solidFill>
                  <a:srgbClr val="000000"/>
                </a:solidFill>
                <a:effectLst/>
                <a:latin typeface="Bodoni MT" panose="02070603080606020203" pitchFamily="18" charset="0"/>
              </a:rPr>
              <a:t>Kaynaka</a:t>
            </a:r>
            <a:r>
              <a:rPr lang="tr-TR" sz="1000" b="0" i="0" dirty="0">
                <a:solidFill>
                  <a:srgbClr val="000000"/>
                </a:solidFill>
                <a:effectLst/>
                <a:latin typeface="Bodoni MT" panose="02070603080606020203" pitchFamily="18" charset="0"/>
              </a:rPr>
              <a:t> Tepe yer alır. Sille Çayı'nın Konya Ovasına ulaştığı noktada birikinti konisi bulunur[1].</a:t>
            </a:r>
          </a:p>
          <a:p>
            <a:pPr algn="just"/>
            <a:r>
              <a:rPr lang="tr-TR" sz="1000" b="0" i="0" dirty="0">
                <a:solidFill>
                  <a:srgbClr val="000000"/>
                </a:solidFill>
                <a:effectLst/>
                <a:latin typeface="Bodoni MT" panose="02070603080606020203" pitchFamily="18" charset="0"/>
              </a:rPr>
              <a:t>Sille Çayı; K-G doğrultusunda Sille'yi ikiye böler. Çay düzensiz rejime sahiptir. Üzerine sulama ve taşkın koruma amaçlı Sille Barajı inşa edilmiştir. Çevrede kaynak suları bulunur: Şükran Pınarı, Güllü Pınarı, Manastır Pınarı, Tünel Pınarı, Çandıra Pınarı.</a:t>
            </a:r>
          </a:p>
          <a:p>
            <a:pPr algn="just"/>
            <a:r>
              <a:rPr lang="tr-TR" sz="1000" b="0" i="0" dirty="0">
                <a:solidFill>
                  <a:srgbClr val="000000"/>
                </a:solidFill>
                <a:effectLst/>
                <a:latin typeface="Bodoni MT" panose="02070603080606020203" pitchFamily="18" charset="0"/>
              </a:rPr>
              <a:t>Bitki örtüsü; </a:t>
            </a:r>
            <a:r>
              <a:rPr lang="tr-TR" sz="1000" b="0" i="0" dirty="0" err="1">
                <a:solidFill>
                  <a:srgbClr val="000000"/>
                </a:solidFill>
                <a:effectLst/>
                <a:latin typeface="Bodoni MT" panose="02070603080606020203" pitchFamily="18" charset="0"/>
              </a:rPr>
              <a:t>dalık</a:t>
            </a:r>
            <a:r>
              <a:rPr lang="tr-TR" sz="1000" b="0" i="0" dirty="0">
                <a:solidFill>
                  <a:srgbClr val="000000"/>
                </a:solidFill>
                <a:effectLst/>
                <a:latin typeface="Bodoni MT" panose="02070603080606020203" pitchFamily="18" charset="0"/>
              </a:rPr>
              <a:t> alanda çam ve meşe ormanları, vadide kavak, söğüt ağaçları ve antropojen bozkır hakimdir.</a:t>
            </a:r>
          </a:p>
          <a:p>
            <a:pPr algn="just"/>
            <a:r>
              <a:rPr lang="tr-TR" sz="1000" b="0" i="0" dirty="0">
                <a:solidFill>
                  <a:srgbClr val="000000"/>
                </a:solidFill>
                <a:effectLst/>
                <a:latin typeface="Bodoni MT" panose="02070603080606020203" pitchFamily="18" charset="0"/>
              </a:rPr>
              <a:t>İklimi, yazlar kurak ve sıcak, kışlar kar yağışlı ve sert geçen karasal iklimdir.</a:t>
            </a:r>
          </a:p>
        </p:txBody>
      </p:sp>
      <p:sp>
        <p:nvSpPr>
          <p:cNvPr id="34" name="Metin kutusu 33">
            <a:extLst>
              <a:ext uri="{FF2B5EF4-FFF2-40B4-BE49-F238E27FC236}">
                <a16:creationId xmlns:a16="http://schemas.microsoft.com/office/drawing/2014/main" id="{E11B1249-EF84-87BE-72C1-58685D8969F9}"/>
              </a:ext>
            </a:extLst>
          </p:cNvPr>
          <p:cNvSpPr txBox="1"/>
          <p:nvPr/>
        </p:nvSpPr>
        <p:spPr>
          <a:xfrm>
            <a:off x="54372" y="6047838"/>
            <a:ext cx="5170932" cy="553998"/>
          </a:xfrm>
          <a:prstGeom prst="rect">
            <a:avLst/>
          </a:prstGeom>
          <a:noFill/>
        </p:spPr>
        <p:txBody>
          <a:bodyPr wrap="square">
            <a:spAutoFit/>
          </a:bodyPr>
          <a:lstStyle/>
          <a:p>
            <a:pPr algn="just"/>
            <a:r>
              <a:rPr lang="tr-TR" sz="1000" b="1" i="0" dirty="0">
                <a:solidFill>
                  <a:srgbClr val="000000"/>
                </a:solidFill>
                <a:effectLst/>
                <a:latin typeface="Bodoni MT" panose="02070603080606020203" pitchFamily="18" charset="0"/>
              </a:rPr>
              <a:t>Sille Ağızı</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Genel olarak İç Anadolu'da Kapadokya, Kayseri ve Karaman köylerinde yaygın şekilde konuşulan bir Türk Ağızıdır.</a:t>
            </a:r>
          </a:p>
        </p:txBody>
      </p:sp>
    </p:spTree>
    <p:extLst>
      <p:ext uri="{BB962C8B-B14F-4D97-AF65-F5344CB8AC3E}">
        <p14:creationId xmlns:p14="http://schemas.microsoft.com/office/powerpoint/2010/main" val="234628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9E81796C-A3E3-D03C-99C4-30C1C7F6CBE0}"/>
              </a:ext>
            </a:extLst>
          </p:cNvPr>
          <p:cNvSpPr txBox="1"/>
          <p:nvPr/>
        </p:nvSpPr>
        <p:spPr>
          <a:xfrm>
            <a:off x="18304" y="9168"/>
            <a:ext cx="9018192" cy="830997"/>
          </a:xfrm>
          <a:prstGeom prst="rect">
            <a:avLst/>
          </a:prstGeom>
          <a:noFill/>
        </p:spPr>
        <p:txBody>
          <a:bodyPr wrap="square">
            <a:spAutoFit/>
          </a:bodyPr>
          <a:lstStyle/>
          <a:p>
            <a:pPr algn="just"/>
            <a:r>
              <a:rPr lang="tr-TR" sz="1000" b="1" i="0" dirty="0">
                <a:solidFill>
                  <a:srgbClr val="000000"/>
                </a:solidFill>
                <a:effectLst/>
                <a:latin typeface="Bodoni MT" panose="02070603080606020203" pitchFamily="18" charset="0"/>
              </a:rPr>
              <a:t>Sille Taşı</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Sille yöresinde çıkan Volkanik ve Andezit özellikleri taşıyan bir taş çeşidi. 2000 derece ısıya dayanıklı olması nedeniyle tuğla ve kiremit fabrikalarında, kireç ocaklarının fırın yapımında kullanılır. Ayrıca yapı taşı olarak da tercih edilir. Yöredeki pek çok eski bina ve Konya camilerinde yaygın olarak kullanılmıştır. Aktif olarak çalışan 27 taş ocağından, yeni inşaat eğilimleri nedeniyle, şu anda</a:t>
            </a:r>
            <a:r>
              <a:rPr lang="tr-TR" sz="1000" dirty="0">
                <a:solidFill>
                  <a:srgbClr val="000000"/>
                </a:solidFill>
                <a:latin typeface="Bodoni MT" panose="02070603080606020203" pitchFamily="18" charset="0"/>
              </a:rPr>
              <a:t> </a:t>
            </a:r>
            <a:r>
              <a:rPr lang="tr-TR" sz="1000" b="0" i="0" dirty="0">
                <a:solidFill>
                  <a:srgbClr val="000000"/>
                </a:solidFill>
                <a:effectLst/>
                <a:latin typeface="Bodoni MT" panose="02070603080606020203" pitchFamily="18" charset="0"/>
              </a:rPr>
              <a:t>sadece 3 adedi üretim yapmaktadır</a:t>
            </a:r>
            <a:r>
              <a:rPr lang="tr-TR" b="0" i="0" dirty="0">
                <a:solidFill>
                  <a:srgbClr val="000000"/>
                </a:solidFill>
                <a:effectLst/>
                <a:latin typeface="Josefin Sans" pitchFamily="2" charset="-94"/>
              </a:rPr>
              <a:t>.</a:t>
            </a:r>
          </a:p>
        </p:txBody>
      </p:sp>
      <p:sp>
        <p:nvSpPr>
          <p:cNvPr id="7" name="Metin kutusu 6">
            <a:extLst>
              <a:ext uri="{FF2B5EF4-FFF2-40B4-BE49-F238E27FC236}">
                <a16:creationId xmlns:a16="http://schemas.microsoft.com/office/drawing/2014/main" id="{92B72374-2EA6-077A-9B6C-56DD7F9ED816}"/>
              </a:ext>
            </a:extLst>
          </p:cNvPr>
          <p:cNvSpPr txBox="1"/>
          <p:nvPr/>
        </p:nvSpPr>
        <p:spPr>
          <a:xfrm>
            <a:off x="0" y="840165"/>
            <a:ext cx="4572000" cy="1477328"/>
          </a:xfrm>
          <a:prstGeom prst="rect">
            <a:avLst/>
          </a:prstGeom>
          <a:noFill/>
        </p:spPr>
        <p:txBody>
          <a:bodyPr wrap="square">
            <a:spAutoFit/>
          </a:bodyPr>
          <a:lstStyle/>
          <a:p>
            <a:pPr algn="just"/>
            <a:r>
              <a:rPr lang="tr-TR" sz="1000" b="1" i="0" dirty="0">
                <a:solidFill>
                  <a:srgbClr val="000000"/>
                </a:solidFill>
                <a:effectLst/>
                <a:latin typeface="Bodoni MT" panose="02070603080606020203" pitchFamily="18" charset="0"/>
              </a:rPr>
              <a:t>Sille Halısı</a:t>
            </a:r>
            <a:endParaRPr lang="tr-TR" sz="1000" b="0" i="0" dirty="0">
              <a:solidFill>
                <a:srgbClr val="000000"/>
              </a:solidFill>
              <a:effectLst/>
              <a:latin typeface="Bodoni MT" panose="02070603080606020203" pitchFamily="18" charset="0"/>
            </a:endParaRPr>
          </a:p>
          <a:p>
            <a:pPr algn="just"/>
            <a:r>
              <a:rPr lang="tr-TR" sz="1000" b="0" i="0" dirty="0">
                <a:solidFill>
                  <a:srgbClr val="000000"/>
                </a:solidFill>
                <a:effectLst/>
                <a:latin typeface="Bodoni MT" panose="02070603080606020203" pitchFamily="18" charset="0"/>
              </a:rPr>
              <a:t>Sille yöresinde dokunan özel desenleri, kompozisyonları ve kullanılan kök boyaları ile dikkat çeken halı çeşidi. Boyamada kullanılan </a:t>
            </a:r>
            <a:r>
              <a:rPr lang="tr-TR" sz="1000" b="0" i="0" dirty="0" err="1">
                <a:solidFill>
                  <a:srgbClr val="000000"/>
                </a:solidFill>
                <a:effectLst/>
                <a:latin typeface="Bodoni MT" panose="02070603080606020203" pitchFamily="18" charset="0"/>
              </a:rPr>
              <a:t>Cehrî</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Rhamnus</a:t>
            </a:r>
            <a:r>
              <a:rPr lang="tr-TR" sz="1000" b="0" i="0" dirty="0">
                <a:solidFill>
                  <a:srgbClr val="000000"/>
                </a:solidFill>
                <a:effectLst/>
                <a:latin typeface="Bodoni MT" panose="02070603080606020203" pitchFamily="18" charset="0"/>
              </a:rPr>
              <a:t> </a:t>
            </a:r>
            <a:r>
              <a:rPr lang="tr-TR" sz="1000" b="0" i="0" dirty="0" err="1">
                <a:solidFill>
                  <a:srgbClr val="000000"/>
                </a:solidFill>
                <a:effectLst/>
                <a:latin typeface="Bodoni MT" panose="02070603080606020203" pitchFamily="18" charset="0"/>
              </a:rPr>
              <a:t>petiolaris</a:t>
            </a:r>
            <a:r>
              <a:rPr lang="tr-TR" sz="1000" b="0" i="0" dirty="0">
                <a:solidFill>
                  <a:srgbClr val="000000"/>
                </a:solidFill>
                <a:effectLst/>
                <a:latin typeface="Bodoni MT" panose="02070603080606020203" pitchFamily="18" charset="0"/>
              </a:rPr>
              <a:t>) bitkisinden elde edilen doğal renk en belirgin özelliğidir. Sille Beş göbek halıları en değerli halılardan kabul edilir. Ayrıca halı at </a:t>
            </a:r>
            <a:r>
              <a:rPr lang="tr-TR" sz="1000" b="0" i="0" dirty="0" err="1">
                <a:solidFill>
                  <a:srgbClr val="000000"/>
                </a:solidFill>
                <a:effectLst/>
                <a:latin typeface="Bodoni MT" panose="02070603080606020203" pitchFamily="18" charset="0"/>
              </a:rPr>
              <a:t>eğeri</a:t>
            </a:r>
            <a:r>
              <a:rPr lang="tr-TR" sz="1000" b="0" i="0" dirty="0">
                <a:solidFill>
                  <a:srgbClr val="000000"/>
                </a:solidFill>
                <a:effectLst/>
                <a:latin typeface="Bodoni MT" panose="02070603080606020203" pitchFamily="18" charset="0"/>
              </a:rPr>
              <a:t> örtüsü sadece Sille'ye mahsustur.</a:t>
            </a:r>
          </a:p>
          <a:p>
            <a:pPr algn="just"/>
            <a:r>
              <a:rPr lang="tr-TR" sz="1000" b="0" i="0" dirty="0">
                <a:solidFill>
                  <a:srgbClr val="000000"/>
                </a:solidFill>
                <a:effectLst/>
                <a:latin typeface="Bodoni MT" panose="02070603080606020203" pitchFamily="18" charset="0"/>
              </a:rPr>
              <a:t>1900'lerde yüzlerle ifade edilen halı tezgâhlarından günümüze sadece birkaç adedi kalmıştır. Yaygın olarak yetiştirilen </a:t>
            </a:r>
            <a:r>
              <a:rPr lang="tr-TR" sz="1000" b="0" i="0" dirty="0" err="1">
                <a:solidFill>
                  <a:srgbClr val="000000"/>
                </a:solidFill>
                <a:effectLst/>
                <a:latin typeface="Bodoni MT" panose="02070603080606020203" pitchFamily="18" charset="0"/>
              </a:rPr>
              <a:t>Cehrî</a:t>
            </a:r>
            <a:r>
              <a:rPr lang="tr-TR" sz="1000" b="0" i="0" dirty="0">
                <a:solidFill>
                  <a:srgbClr val="000000"/>
                </a:solidFill>
                <a:effectLst/>
                <a:latin typeface="Bodoni MT" panose="02070603080606020203" pitchFamily="18" charset="0"/>
              </a:rPr>
              <a:t> ağaçlarından da çok az sayıda kalmıştır.</a:t>
            </a:r>
          </a:p>
        </p:txBody>
      </p:sp>
      <p:pic>
        <p:nvPicPr>
          <p:cNvPr id="6146" name="Picture 2">
            <a:extLst>
              <a:ext uri="{FF2B5EF4-FFF2-40B4-BE49-F238E27FC236}">
                <a16:creationId xmlns:a16="http://schemas.microsoft.com/office/drawing/2014/main" id="{D3108AA1-7023-EF46-2327-D2EDCC6C3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08920"/>
            <a:ext cx="3816424" cy="2426235"/>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D15E1026-1F27-96F2-DFB4-ADBC9FFD7F28}"/>
              </a:ext>
            </a:extLst>
          </p:cNvPr>
          <p:cNvSpPr txBox="1"/>
          <p:nvPr/>
        </p:nvSpPr>
        <p:spPr>
          <a:xfrm>
            <a:off x="-540568" y="2334668"/>
            <a:ext cx="2952328" cy="246221"/>
          </a:xfrm>
          <a:prstGeom prst="rect">
            <a:avLst/>
          </a:prstGeom>
          <a:noFill/>
        </p:spPr>
        <p:txBody>
          <a:bodyPr wrap="square">
            <a:spAutoFit/>
          </a:bodyPr>
          <a:lstStyle/>
          <a:p>
            <a:pPr algn="ctr"/>
            <a:r>
              <a:rPr lang="tr-TR" sz="1000" b="1" i="0" cap="all" dirty="0">
                <a:solidFill>
                  <a:srgbClr val="00365F"/>
                </a:solidFill>
                <a:effectLst/>
                <a:latin typeface="Bodoni MT" panose="02070603080606020203" pitchFamily="18" charset="0"/>
              </a:rPr>
              <a:t>KONYA MERAM BAĞLARI</a:t>
            </a:r>
          </a:p>
        </p:txBody>
      </p:sp>
      <p:sp>
        <p:nvSpPr>
          <p:cNvPr id="11" name="Metin kutusu 10">
            <a:extLst>
              <a:ext uri="{FF2B5EF4-FFF2-40B4-BE49-F238E27FC236}">
                <a16:creationId xmlns:a16="http://schemas.microsoft.com/office/drawing/2014/main" id="{5BE89FF8-B520-DDF5-819D-6DA7926ED0F1}"/>
              </a:ext>
            </a:extLst>
          </p:cNvPr>
          <p:cNvSpPr txBox="1"/>
          <p:nvPr/>
        </p:nvSpPr>
        <p:spPr>
          <a:xfrm>
            <a:off x="4158172" y="2752486"/>
            <a:ext cx="3222140" cy="1785104"/>
          </a:xfrm>
          <a:prstGeom prst="rect">
            <a:avLst/>
          </a:prstGeom>
          <a:noFill/>
        </p:spPr>
        <p:txBody>
          <a:bodyPr wrap="square">
            <a:spAutoFit/>
          </a:bodyPr>
          <a:lstStyle/>
          <a:p>
            <a:r>
              <a:rPr lang="tr-TR" sz="1000" b="0" i="0" dirty="0">
                <a:solidFill>
                  <a:srgbClr val="000000"/>
                </a:solidFill>
                <a:effectLst/>
                <a:latin typeface="Bodoni MT" panose="02070603080606020203" pitchFamily="18" charset="0"/>
              </a:rPr>
              <a:t>Meram, Takkeli dağın güney-doğu eteklerindeki vadiye kurulmuştur. Eski Meram Bağları, şehrin 5-6 km. batısından başlayıp, Dere’ye ulaşan yeşil vadiye kadar uzanır. Tarih boyunca suyu, havası ve bağları seyahatnamelere, </a:t>
            </a:r>
            <a:r>
              <a:rPr lang="tr-TR" sz="1000" b="0" i="0" dirty="0" err="1">
                <a:solidFill>
                  <a:srgbClr val="000000"/>
                </a:solidFill>
                <a:effectLst/>
                <a:latin typeface="Bodoni MT" panose="02070603080606020203" pitchFamily="18" charset="0"/>
              </a:rPr>
              <a:t>dîvânlara</a:t>
            </a:r>
            <a:r>
              <a:rPr lang="tr-TR" sz="1000" b="0" i="0" dirty="0">
                <a:solidFill>
                  <a:srgbClr val="000000"/>
                </a:solidFill>
                <a:effectLst/>
                <a:latin typeface="Bodoni MT" panose="02070603080606020203" pitchFamily="18" charset="0"/>
              </a:rPr>
              <a:t> konu olmuş, ünü bütün dünyaya yayılmıştır. Bugün çevresi ormanlarla kaplı güzel bir mesire yeridir. Ayrıca çay bahçeleri ve lokantalar bulunmaktadır. Meram’da; Selçuklular Döneminde yapılmış olan Meram Hamamı, Meram Köprüsü, Tavus Baba Türbesi, </a:t>
            </a:r>
            <a:r>
              <a:rPr lang="tr-TR" sz="1000" b="0" i="0" dirty="0" err="1">
                <a:solidFill>
                  <a:srgbClr val="000000"/>
                </a:solidFill>
                <a:effectLst/>
                <a:latin typeface="Bodoni MT" panose="02070603080606020203" pitchFamily="18" charset="0"/>
              </a:rPr>
              <a:t>Hasbey</a:t>
            </a:r>
            <a:r>
              <a:rPr lang="tr-TR" sz="1000" b="0" i="0" dirty="0">
                <a:solidFill>
                  <a:srgbClr val="000000"/>
                </a:solidFill>
                <a:effectLst/>
                <a:latin typeface="Bodoni MT" panose="02070603080606020203" pitchFamily="18" charset="0"/>
              </a:rPr>
              <a:t> Mescidi ve </a:t>
            </a:r>
            <a:r>
              <a:rPr lang="tr-TR" sz="1000" b="0" i="0" dirty="0" err="1">
                <a:solidFill>
                  <a:srgbClr val="000000"/>
                </a:solidFill>
                <a:effectLst/>
                <a:latin typeface="Bodoni MT" panose="02070603080606020203" pitchFamily="18" charset="0"/>
              </a:rPr>
              <a:t>Dârü’l-Huffâzı</a:t>
            </a:r>
            <a:r>
              <a:rPr lang="tr-TR" sz="1000" b="0" i="0" dirty="0">
                <a:solidFill>
                  <a:srgbClr val="000000"/>
                </a:solidFill>
                <a:effectLst/>
                <a:latin typeface="Bodoni MT" panose="02070603080606020203" pitchFamily="18" charset="0"/>
              </a:rPr>
              <a:t> ziyaret edilebilir.</a:t>
            </a:r>
            <a:endParaRPr lang="tr-TR" sz="1000" dirty="0">
              <a:latin typeface="Bodoni MT" panose="02070603080606020203" pitchFamily="18" charset="0"/>
            </a:endParaRPr>
          </a:p>
        </p:txBody>
      </p:sp>
    </p:spTree>
    <p:extLst>
      <p:ext uri="{BB962C8B-B14F-4D97-AF65-F5344CB8AC3E}">
        <p14:creationId xmlns:p14="http://schemas.microsoft.com/office/powerpoint/2010/main" val="359913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14300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tr-TR" sz="1800" dirty="0">
                <a:solidFill>
                  <a:schemeClr val="tx2"/>
                </a:solidFill>
                <a:effectLst>
                  <a:outerShdw blurRad="38100" dist="38100" dir="2700000" algn="tl">
                    <a:srgbClr val="000000">
                      <a:alpha val="43137"/>
                    </a:srgbClr>
                  </a:outerShdw>
                </a:effectLst>
                <a:latin typeface="Arial Black" pitchFamily="34" charset="0"/>
              </a:rPr>
              <a:t>UYGULAMALARIMIZ</a:t>
            </a:r>
          </a:p>
        </p:txBody>
      </p:sp>
      <p:sp>
        <p:nvSpPr>
          <p:cNvPr id="4" name="İçerik Yer Tutucusu 2"/>
          <p:cNvSpPr>
            <a:spLocks noGrp="1"/>
          </p:cNvSpPr>
          <p:nvPr>
            <p:ph idx="1"/>
          </p:nvPr>
        </p:nvSpPr>
        <p:spPr>
          <a:xfrm>
            <a:off x="832892" y="1253331"/>
            <a:ext cx="7478216" cy="1743621"/>
          </a:xfrm>
        </p:spPr>
        <p:txBody>
          <a:bodyPr>
            <a:noAutofit/>
          </a:bodyPr>
          <a:lstStyle/>
          <a:p>
            <a:pPr algn="just">
              <a:buFont typeface="Wingdings" panose="05000000000000000000" pitchFamily="2" charset="2"/>
              <a:buChar char="v"/>
            </a:pPr>
            <a:r>
              <a:rPr lang="tr-TR" sz="1200" dirty="0">
                <a:latin typeface="+mj-lt"/>
              </a:rPr>
              <a:t>Şehir gezisi sırasında misafirlerimize bisiklet veya toplu taşıma araçlarını kullanmaları önerilmekte ve güzergâhlar konusunda bilgilendirilme yapılmaktadır.</a:t>
            </a:r>
          </a:p>
          <a:p>
            <a:pPr algn="just">
              <a:buFont typeface="Wingdings" panose="05000000000000000000" pitchFamily="2" charset="2"/>
              <a:buChar char="v"/>
            </a:pPr>
            <a:r>
              <a:rPr lang="tr-TR" sz="1200" dirty="0">
                <a:latin typeface="+mj-lt"/>
              </a:rPr>
              <a:t>Geri dönüşüm atıkları için genel mekânlara geri dönüşüm kutuları yerleştirilmiştir.</a:t>
            </a:r>
          </a:p>
          <a:p>
            <a:pPr algn="just">
              <a:buFont typeface="Wingdings" panose="05000000000000000000" pitchFamily="2" charset="2"/>
              <a:buChar char="v"/>
            </a:pPr>
            <a:r>
              <a:rPr lang="tr-TR" sz="1200" dirty="0">
                <a:latin typeface="+mj-lt"/>
              </a:rPr>
              <a:t>Misafir odalarında yer alan mini barlar ısınmayı engellemek amacıyla doğrudan güneş ışığı almayacak şekilde konumlandırılmıştır.</a:t>
            </a:r>
          </a:p>
          <a:p>
            <a:pPr algn="just">
              <a:buFont typeface="Wingdings" panose="05000000000000000000" pitchFamily="2" charset="2"/>
              <a:buChar char="v"/>
            </a:pPr>
            <a:r>
              <a:rPr lang="tr-TR" sz="1200" dirty="0">
                <a:latin typeface="+mj-lt"/>
              </a:rPr>
              <a:t>Otelimizin odalarında kullanılan mini barlar ve televizyonlar düşük enerji tüketimlidir.</a:t>
            </a:r>
          </a:p>
          <a:p>
            <a:pPr algn="just">
              <a:buFont typeface="Wingdings" panose="05000000000000000000" pitchFamily="2" charset="2"/>
              <a:buChar char="v"/>
            </a:pPr>
            <a:r>
              <a:rPr lang="tr-TR" sz="1200" dirty="0" err="1">
                <a:latin typeface="+mj-lt"/>
              </a:rPr>
              <a:t>Sparkhotel</a:t>
            </a:r>
            <a:r>
              <a:rPr lang="tr-TR" sz="1200" dirty="0">
                <a:latin typeface="+mj-lt"/>
              </a:rPr>
              <a:t> </a:t>
            </a:r>
            <a:r>
              <a:rPr lang="tr-TR" sz="1200" dirty="0" err="1">
                <a:latin typeface="+mj-lt"/>
              </a:rPr>
              <a:t>Resıdence</a:t>
            </a:r>
            <a:r>
              <a:rPr lang="tr-TR" sz="1200" dirty="0">
                <a:latin typeface="+mj-lt"/>
              </a:rPr>
              <a:t> Konya olarak alınan Bisiklet dostu sertifikası adı altında doğaya karşı </a:t>
            </a:r>
            <a:r>
              <a:rPr lang="tr-TR" sz="1200" dirty="0" err="1">
                <a:latin typeface="+mj-lt"/>
              </a:rPr>
              <a:t>duyarılı</a:t>
            </a:r>
            <a:r>
              <a:rPr lang="tr-TR" sz="1200" dirty="0">
                <a:latin typeface="+mj-lt"/>
              </a:rPr>
              <a:t> olmakta ve bunun bilincinde olarak çalışmaktayız.</a:t>
            </a:r>
          </a:p>
          <a:p>
            <a:pPr algn="just">
              <a:buFont typeface="Wingdings" panose="05000000000000000000" pitchFamily="2" charset="2"/>
              <a:buChar char="v"/>
            </a:pPr>
            <a:endParaRPr lang="tr-TR" sz="1200" dirty="0">
              <a:latin typeface="Bodoni MT" panose="02070603080606020203" pitchFamily="18" charset="0"/>
            </a:endParaRPr>
          </a:p>
        </p:txBody>
      </p:sp>
      <p:pic>
        <p:nvPicPr>
          <p:cNvPr id="5" name="Resim 4">
            <a:extLst>
              <a:ext uri="{FF2B5EF4-FFF2-40B4-BE49-F238E27FC236}">
                <a16:creationId xmlns:a16="http://schemas.microsoft.com/office/drawing/2014/main" id="{BCB5F662-5FC4-3933-659E-0EF2C6FB5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862" y="3789040"/>
            <a:ext cx="4494276" cy="2052266"/>
          </a:xfrm>
          <a:prstGeom prst="rect">
            <a:avLst/>
          </a:prstGeom>
          <a:ln>
            <a:solidFill>
              <a:schemeClr val="accent3">
                <a:lumMod val="75000"/>
              </a:schemeClr>
            </a:solidFill>
          </a:ln>
        </p:spPr>
      </p:pic>
    </p:spTree>
    <p:extLst>
      <p:ext uri="{BB962C8B-B14F-4D97-AF65-F5344CB8AC3E}">
        <p14:creationId xmlns:p14="http://schemas.microsoft.com/office/powerpoint/2010/main" val="2201330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2585451" y="230974"/>
            <a:ext cx="3672408" cy="580926"/>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tr-TR" sz="1800" dirty="0">
                <a:solidFill>
                  <a:srgbClr val="002060"/>
                </a:solidFill>
                <a:effectLst>
                  <a:outerShdw blurRad="38100" dist="38100" dir="2700000" algn="tl">
                    <a:srgbClr val="000000">
                      <a:alpha val="43137"/>
                    </a:srgbClr>
                  </a:outerShdw>
                </a:effectLst>
                <a:latin typeface="Arial Black" pitchFamily="34" charset="0"/>
              </a:rPr>
              <a:t>UYGULAMALARIMIZ</a:t>
            </a:r>
          </a:p>
        </p:txBody>
      </p:sp>
      <p:sp>
        <p:nvSpPr>
          <p:cNvPr id="6" name="İçerik Yer Tutucusu 2"/>
          <p:cNvSpPr>
            <a:spLocks noGrp="1"/>
          </p:cNvSpPr>
          <p:nvPr>
            <p:ph idx="1"/>
          </p:nvPr>
        </p:nvSpPr>
        <p:spPr>
          <a:xfrm>
            <a:off x="827584" y="908720"/>
            <a:ext cx="7406208" cy="1224136"/>
          </a:xfrm>
        </p:spPr>
        <p:txBody>
          <a:bodyPr>
            <a:normAutofit/>
          </a:bodyPr>
          <a:lstStyle/>
          <a:p>
            <a:pPr algn="just">
              <a:buFont typeface="Wingdings" panose="05000000000000000000" pitchFamily="2" charset="2"/>
              <a:buChar char="v"/>
            </a:pPr>
            <a:r>
              <a:rPr lang="tr-TR" sz="1200" dirty="0">
                <a:latin typeface="+mj-lt"/>
              </a:rPr>
              <a:t>Misafirlerimizin talepleri doğrultusunda havlu ve çarşaf değişimleri gerçekleştirilmekte ve bu konuda misafirlerimize bilgi verilmektedir. </a:t>
            </a:r>
          </a:p>
          <a:p>
            <a:pPr algn="just">
              <a:buFont typeface="Wingdings" panose="05000000000000000000" pitchFamily="2" charset="2"/>
              <a:buChar char="v"/>
            </a:pPr>
            <a:r>
              <a:rPr lang="tr-TR" sz="1200" dirty="0">
                <a:latin typeface="+mj-lt"/>
              </a:rPr>
              <a:t>Aydınlatma sistemlerimizin tasarruflu ampuller ve </a:t>
            </a:r>
            <a:r>
              <a:rPr lang="tr-TR" sz="1200" dirty="0" err="1">
                <a:latin typeface="+mj-lt"/>
              </a:rPr>
              <a:t>led</a:t>
            </a:r>
            <a:r>
              <a:rPr lang="tr-TR" sz="1200" dirty="0">
                <a:latin typeface="+mj-lt"/>
              </a:rPr>
              <a:t> aydınlatma tercih edilmiştir.</a:t>
            </a:r>
          </a:p>
          <a:p>
            <a:pPr algn="just">
              <a:buFont typeface="Wingdings" panose="05000000000000000000" pitchFamily="2" charset="2"/>
              <a:buChar char="v"/>
            </a:pPr>
            <a:r>
              <a:rPr lang="tr-TR" sz="1200" dirty="0">
                <a:latin typeface="+mj-lt"/>
              </a:rPr>
              <a:t>Yerel ekonomiye olan katkımızın farkındayız, bu sebeple tedarik edilen ürünlerin çok büyük bir kısmı yerel pazardan tedarik edilmektedir.</a:t>
            </a:r>
          </a:p>
        </p:txBody>
      </p:sp>
      <p:pic>
        <p:nvPicPr>
          <p:cNvPr id="7" name="Resim 6">
            <a:extLst>
              <a:ext uri="{FF2B5EF4-FFF2-40B4-BE49-F238E27FC236}">
                <a16:creationId xmlns:a16="http://schemas.microsoft.com/office/drawing/2014/main" id="{FBF18E96-ECE8-E926-863F-0DC67246B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339" y="2636912"/>
            <a:ext cx="3450068" cy="3424402"/>
          </a:xfrm>
          <a:prstGeom prst="rect">
            <a:avLst/>
          </a:prstGeom>
          <a:ln>
            <a:noFill/>
          </a:ln>
          <a:effectLst>
            <a:outerShdw blurRad="190500" algn="tl" rotWithShape="0">
              <a:srgbClr val="000000">
                <a:alpha val="70000"/>
              </a:srgbClr>
            </a:outerShdw>
          </a:effectLst>
        </p:spPr>
      </p:pic>
      <p:pic>
        <p:nvPicPr>
          <p:cNvPr id="9" name="Resim 8">
            <a:extLst>
              <a:ext uri="{FF2B5EF4-FFF2-40B4-BE49-F238E27FC236}">
                <a16:creationId xmlns:a16="http://schemas.microsoft.com/office/drawing/2014/main" id="{76061AA3-2B3C-1951-95CD-CD1AA4283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873" y="2657872"/>
            <a:ext cx="3306743" cy="34244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9586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755576" y="980728"/>
            <a:ext cx="7349926" cy="1084982"/>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bodyPr>
          <a:lstStyle/>
          <a:p>
            <a:pPr algn="l"/>
            <a:r>
              <a:rPr lang="tr-TR" sz="2200" dirty="0">
                <a:solidFill>
                  <a:schemeClr val="tx1"/>
                </a:solidFill>
                <a:latin typeface="+mj-lt"/>
              </a:rPr>
              <a:t>Kültürel mirasımıza, tarihimize ve sanatımıza sahip çıkıyor, yerel halk ile yapılan  </a:t>
            </a:r>
            <a:r>
              <a:rPr lang="tr-TR" sz="2200" dirty="0">
                <a:latin typeface="+mj-lt"/>
              </a:rPr>
              <a:t>ortak çalışmalar sonucu yerel girişimcilerin ürünlerinin satışına destek olmaktayız.</a:t>
            </a:r>
            <a:br>
              <a:rPr lang="tr-TR" sz="1800" dirty="0">
                <a:solidFill>
                  <a:srgbClr val="0070C0"/>
                </a:solidFill>
              </a:rPr>
            </a:br>
            <a:endParaRPr lang="tr-TR" sz="1800" dirty="0">
              <a:solidFill>
                <a:srgbClr val="002060"/>
              </a:solidFill>
              <a:effectLst>
                <a:outerShdw blurRad="38100" dist="38100" dir="2700000" algn="tl">
                  <a:srgbClr val="000000">
                    <a:alpha val="43137"/>
                  </a:srgbClr>
                </a:outerShdw>
              </a:effectLst>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0888"/>
            <a:ext cx="2972966" cy="35270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420887"/>
            <a:ext cx="3379266" cy="352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20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620688"/>
            <a:ext cx="7848872" cy="5078313"/>
          </a:xfrm>
          <a:prstGeom prst="rect">
            <a:avLst/>
          </a:prstGeom>
        </p:spPr>
        <p:txBody>
          <a:bodyPr wrap="square">
            <a:spAutoFit/>
          </a:bodyPr>
          <a:lstStyle/>
          <a:p>
            <a:pPr algn="ctr"/>
            <a:r>
              <a:rPr lang="tr-TR" dirty="0">
                <a:solidFill>
                  <a:schemeClr val="tx2">
                    <a:lumMod val="75000"/>
                  </a:schemeClr>
                </a:solidFill>
                <a:latin typeface="Arial Black" pitchFamily="34" charset="0"/>
              </a:rPr>
              <a:t>PAYDAŞLARIMIZLA İLETİŞİM YOLLARIMIZ</a:t>
            </a:r>
          </a:p>
          <a:p>
            <a:pPr algn="ctr"/>
            <a:endParaRPr lang="tr-TR" dirty="0">
              <a:solidFill>
                <a:schemeClr val="tx2">
                  <a:lumMod val="75000"/>
                </a:schemeClr>
              </a:solidFill>
              <a:latin typeface="Bodoni MT" panose="02070603080606020203" pitchFamily="18" charset="0"/>
            </a:endParaRPr>
          </a:p>
          <a:p>
            <a:r>
              <a:rPr lang="tr-TR" sz="1600" dirty="0">
                <a:latin typeface="+mj-lt"/>
              </a:rPr>
              <a:t>Çalışanlarımız ile</a:t>
            </a:r>
          </a:p>
          <a:p>
            <a:r>
              <a:rPr lang="tr-TR" sz="1600" dirty="0">
                <a:latin typeface="+mj-lt"/>
              </a:rPr>
              <a:t>Birebir görüşmeler, grup toplantıları, eğitimler, performans değerlendirmeleri, kariyer geliştirme toplantıları, faaliyet raporları</a:t>
            </a:r>
          </a:p>
          <a:p>
            <a:endParaRPr lang="tr-TR" sz="1600" dirty="0">
              <a:latin typeface="+mj-lt"/>
            </a:endParaRPr>
          </a:p>
          <a:p>
            <a:r>
              <a:rPr lang="tr-TR" sz="1600" dirty="0">
                <a:latin typeface="+mj-lt"/>
              </a:rPr>
              <a:t>Misafirlerimiz ile</a:t>
            </a:r>
          </a:p>
          <a:p>
            <a:r>
              <a:rPr lang="tr-TR" sz="1600" dirty="0">
                <a:latin typeface="+mj-lt"/>
              </a:rPr>
              <a:t>Birebir görüşmeler, anketler, sosyal medya</a:t>
            </a:r>
          </a:p>
          <a:p>
            <a:endParaRPr lang="tr-TR" sz="1600" dirty="0">
              <a:latin typeface="+mj-lt"/>
            </a:endParaRPr>
          </a:p>
          <a:p>
            <a:r>
              <a:rPr lang="tr-TR" sz="1600" dirty="0">
                <a:latin typeface="+mj-lt"/>
              </a:rPr>
              <a:t>Tedarikçilerimiz ile</a:t>
            </a:r>
          </a:p>
          <a:p>
            <a:r>
              <a:rPr lang="tr-TR" sz="1600" dirty="0">
                <a:latin typeface="+mj-lt"/>
              </a:rPr>
              <a:t>Birebir görüşmeler, tedarikçi değerlendirmeleri, toplantılar</a:t>
            </a:r>
          </a:p>
          <a:p>
            <a:endParaRPr lang="tr-TR" sz="1600" dirty="0">
              <a:latin typeface="+mj-lt"/>
            </a:endParaRPr>
          </a:p>
          <a:p>
            <a:r>
              <a:rPr lang="tr-TR" sz="1600" dirty="0">
                <a:latin typeface="+mj-lt"/>
              </a:rPr>
              <a:t>Yerel Topluluklar ile</a:t>
            </a:r>
          </a:p>
          <a:p>
            <a:r>
              <a:rPr lang="tr-TR" sz="1600" dirty="0">
                <a:latin typeface="+mj-lt"/>
              </a:rPr>
              <a:t>Sosyal projeler, faaliyet raporları, toplantılar, sosyal medya</a:t>
            </a:r>
          </a:p>
          <a:p>
            <a:endParaRPr lang="tr-TR" sz="1600" dirty="0">
              <a:latin typeface="+mj-lt"/>
            </a:endParaRPr>
          </a:p>
          <a:p>
            <a:r>
              <a:rPr lang="tr-TR" sz="1600" dirty="0">
                <a:latin typeface="+mj-lt"/>
              </a:rPr>
              <a:t>Kamu Kuruluşları ile</a:t>
            </a:r>
          </a:p>
          <a:p>
            <a:r>
              <a:rPr lang="tr-TR" sz="1600" dirty="0">
                <a:latin typeface="+mj-lt"/>
              </a:rPr>
              <a:t>Toplantılar, faaliyet raporları</a:t>
            </a:r>
          </a:p>
          <a:p>
            <a:endParaRPr lang="tr-TR" sz="1600" dirty="0">
              <a:latin typeface="+mj-lt"/>
            </a:endParaRPr>
          </a:p>
          <a:p>
            <a:r>
              <a:rPr lang="tr-TR" sz="1600" dirty="0">
                <a:latin typeface="+mj-lt"/>
              </a:rPr>
              <a:t>Liseler ve üniversiteler ile</a:t>
            </a:r>
          </a:p>
          <a:p>
            <a:r>
              <a:rPr lang="tr-TR" sz="1600" dirty="0">
                <a:latin typeface="+mj-lt"/>
              </a:rPr>
              <a:t>Stajyer programı, konferans-toplantı katılımı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05064"/>
            <a:ext cx="3276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67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340768"/>
            <a:ext cx="7632848" cy="2246769"/>
          </a:xfrm>
          <a:prstGeom prst="rect">
            <a:avLst/>
          </a:prstGeom>
        </p:spPr>
        <p:txBody>
          <a:bodyPr wrap="square">
            <a:spAutoFit/>
          </a:bodyPr>
          <a:lstStyle/>
          <a:p>
            <a:pPr algn="ctr"/>
            <a:r>
              <a:rPr lang="tr-TR" sz="2000" b="1" spc="-5" dirty="0">
                <a:solidFill>
                  <a:schemeClr val="tx2"/>
                </a:solidFill>
                <a:latin typeface="Arial Black" pitchFamily="34" charset="0"/>
                <a:cs typeface="Trebuchet MS"/>
              </a:rPr>
              <a:t>SÜRDÜREBİLİRLİK </a:t>
            </a:r>
            <a:r>
              <a:rPr lang="tr-TR" sz="2000" b="1" spc="-10" dirty="0">
                <a:solidFill>
                  <a:schemeClr val="tx2"/>
                </a:solidFill>
                <a:latin typeface="Arial Black" pitchFamily="34" charset="0"/>
                <a:cs typeface="Trebuchet MS"/>
              </a:rPr>
              <a:t>KONUSUNDA </a:t>
            </a:r>
          </a:p>
          <a:p>
            <a:pPr algn="ctr"/>
            <a:r>
              <a:rPr lang="tr-TR" sz="2000" b="1" spc="-5" dirty="0">
                <a:solidFill>
                  <a:schemeClr val="tx2"/>
                </a:solidFill>
                <a:latin typeface="Arial Black" pitchFamily="34" charset="0"/>
                <a:cs typeface="Trebuchet MS"/>
              </a:rPr>
              <a:t>HEDEFLERİMİZE </a:t>
            </a:r>
            <a:r>
              <a:rPr lang="tr-TR" sz="2000" b="1" spc="-10" dirty="0">
                <a:solidFill>
                  <a:schemeClr val="tx2"/>
                </a:solidFill>
                <a:latin typeface="Arial Black" pitchFamily="34" charset="0"/>
                <a:cs typeface="Trebuchet MS"/>
              </a:rPr>
              <a:t>ULAŞMAK İÇİN </a:t>
            </a:r>
            <a:r>
              <a:rPr lang="tr-TR" sz="2000" b="1" spc="-5" dirty="0">
                <a:solidFill>
                  <a:schemeClr val="tx2"/>
                </a:solidFill>
                <a:latin typeface="Arial Black" pitchFamily="34" charset="0"/>
                <a:cs typeface="Trebuchet MS"/>
              </a:rPr>
              <a:t>DESTEK VEREN  TÜM ÇALIŞANLARIMIZ VE </a:t>
            </a:r>
            <a:r>
              <a:rPr lang="tr-TR" sz="2000" b="1" spc="-30" dirty="0">
                <a:solidFill>
                  <a:schemeClr val="tx2"/>
                </a:solidFill>
                <a:latin typeface="Arial Black" pitchFamily="34" charset="0"/>
                <a:cs typeface="Trebuchet MS"/>
              </a:rPr>
              <a:t>PAYDAŞLARIMIZA </a:t>
            </a:r>
            <a:r>
              <a:rPr lang="tr-TR" sz="2000" b="1" spc="-5" dirty="0">
                <a:solidFill>
                  <a:schemeClr val="tx2"/>
                </a:solidFill>
                <a:latin typeface="Arial Black" pitchFamily="34" charset="0"/>
                <a:cs typeface="Trebuchet MS"/>
              </a:rPr>
              <a:t>TEŞEKKÜR</a:t>
            </a:r>
            <a:r>
              <a:rPr lang="tr-TR" sz="2000" b="1" spc="-110" dirty="0">
                <a:solidFill>
                  <a:schemeClr val="tx2"/>
                </a:solidFill>
                <a:latin typeface="Arial Black" pitchFamily="34" charset="0"/>
                <a:cs typeface="Trebuchet MS"/>
              </a:rPr>
              <a:t> </a:t>
            </a:r>
            <a:r>
              <a:rPr lang="tr-TR" sz="2000" b="1" spc="-5" dirty="0">
                <a:solidFill>
                  <a:schemeClr val="tx2"/>
                </a:solidFill>
                <a:latin typeface="Arial Black" pitchFamily="34" charset="0"/>
                <a:cs typeface="Trebuchet MS"/>
              </a:rPr>
              <a:t>EDERİZ</a:t>
            </a:r>
          </a:p>
          <a:p>
            <a:pPr algn="ctr"/>
            <a:endParaRPr lang="tr-TR" sz="2000" b="1" spc="-5" dirty="0">
              <a:solidFill>
                <a:schemeClr val="tx2"/>
              </a:solidFill>
              <a:latin typeface="Arial Black" pitchFamily="34" charset="0"/>
            </a:endParaRPr>
          </a:p>
          <a:p>
            <a:endParaRPr lang="tr-TR" sz="2000" b="1" spc="-5" dirty="0">
              <a:solidFill>
                <a:schemeClr val="tx2"/>
              </a:solidFill>
              <a:latin typeface="Arial Black" pitchFamily="34" charset="0"/>
            </a:endParaRPr>
          </a:p>
          <a:p>
            <a:endParaRPr lang="tr-TR" sz="2000" dirty="0">
              <a:latin typeface="Arial Black" pitchFamily="34" charset="0"/>
            </a:endParaRPr>
          </a:p>
        </p:txBody>
      </p:sp>
      <p:pic>
        <p:nvPicPr>
          <p:cNvPr id="3" name="Resim 2">
            <a:extLst>
              <a:ext uri="{FF2B5EF4-FFF2-40B4-BE49-F238E27FC236}">
                <a16:creationId xmlns:a16="http://schemas.microsoft.com/office/drawing/2014/main" id="{EAA240A9-CE16-D483-59C8-E1705FA9AD69}"/>
              </a:ext>
            </a:extLst>
          </p:cNvPr>
          <p:cNvPicPr>
            <a:picLocks noChangeAspect="1"/>
          </p:cNvPicPr>
          <p:nvPr/>
        </p:nvPicPr>
        <p:blipFill>
          <a:blip r:embed="rId2"/>
          <a:stretch>
            <a:fillRect/>
          </a:stretch>
        </p:blipFill>
        <p:spPr>
          <a:xfrm>
            <a:off x="2923570" y="3611235"/>
            <a:ext cx="3296860" cy="1905997"/>
          </a:xfrm>
          <a:prstGeom prst="rect">
            <a:avLst/>
          </a:prstGeom>
        </p:spPr>
      </p:pic>
    </p:spTree>
    <p:extLst>
      <p:ext uri="{BB962C8B-B14F-4D97-AF65-F5344CB8AC3E}">
        <p14:creationId xmlns:p14="http://schemas.microsoft.com/office/powerpoint/2010/main" val="169935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03040" y="1772816"/>
            <a:ext cx="8640960" cy="403187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1600" dirty="0">
                <a:latin typeface="+mj-lt"/>
              </a:rPr>
              <a:t>Çağımızın evrensel koşullarına uyumlu bir şekilde ileriye doğru yol alırken, toplumların kalkınmasına ve refahına katkıda bulunan, sektörle ilişki içinde olan tüm kişi ve kuruluşların güvendiği, saygı duyduğu ve çalışmak istediği bir firma olmak </a:t>
            </a:r>
            <a:r>
              <a:rPr lang="tr-TR" sz="1600" b="1" dirty="0">
                <a:solidFill>
                  <a:srgbClr val="002060"/>
                </a:solidFill>
                <a:latin typeface="+mj-lt"/>
              </a:rPr>
              <a:t>vizyonumuzdur</a:t>
            </a:r>
            <a:r>
              <a:rPr lang="tr-TR" sz="1600" dirty="0">
                <a:solidFill>
                  <a:srgbClr val="002060"/>
                </a:solidFill>
                <a:latin typeface="+mj-lt"/>
              </a:rPr>
              <a:t>.</a:t>
            </a:r>
          </a:p>
          <a:p>
            <a:pPr algn="ctr"/>
            <a:r>
              <a:rPr lang="tr-TR" sz="1600" dirty="0">
                <a:latin typeface="+mj-lt"/>
              </a:rPr>
              <a:t>Faaliyette bulunduğumuz sektörde; bireye ve topluma saygılı, hukuka, ekonomik ve ahlaki ilkelere bağlı, sağlık, emniyet ve çevreye duyarlı olarak müşterilerimizin ve çalışanlarımızın beklentilerini en üst seviyede karşılamanın, Geleceğimizin sağlam temelleri ve müşteri memnuniyeti için tüm çalışanlarımızın gönüllü katılımı ile,</a:t>
            </a:r>
          </a:p>
          <a:p>
            <a:pPr algn="ctr"/>
            <a:r>
              <a:rPr lang="tr-TR" sz="1600" dirty="0">
                <a:latin typeface="+mj-lt"/>
              </a:rPr>
              <a:t>Hizmette verimlilik ve kaliteyi sürekli kılmanın, Hizmet maliyetlerini düşürerek rekabet gücümüzü korumanın,</a:t>
            </a:r>
          </a:p>
          <a:p>
            <a:pPr algn="ctr"/>
            <a:r>
              <a:rPr lang="tr-TR" sz="1600" dirty="0">
                <a:latin typeface="+mj-lt"/>
              </a:rPr>
              <a:t>Kalitemizi sürekli geliştirmenin,</a:t>
            </a:r>
          </a:p>
          <a:p>
            <a:pPr algn="ctr"/>
            <a:r>
              <a:rPr lang="tr-TR" sz="1600" dirty="0">
                <a:latin typeface="+mj-lt"/>
              </a:rPr>
              <a:t>Çalışma yaşamının kalitesini iyileştirmenin,</a:t>
            </a:r>
          </a:p>
          <a:p>
            <a:pPr algn="ctr"/>
            <a:r>
              <a:rPr lang="tr-TR" sz="1600" dirty="0">
                <a:latin typeface="+mj-lt"/>
              </a:rPr>
              <a:t>Çalışanlarımızın eğitimine önem vermenin,</a:t>
            </a:r>
          </a:p>
          <a:p>
            <a:pPr algn="ctr"/>
            <a:r>
              <a:rPr lang="tr-TR" sz="1600" dirty="0">
                <a:latin typeface="+mj-lt"/>
              </a:rPr>
              <a:t>Çağdaş teknolojiyi izlemenin,</a:t>
            </a:r>
          </a:p>
          <a:p>
            <a:pPr algn="ctr"/>
            <a:r>
              <a:rPr lang="tr-TR" sz="1600" dirty="0">
                <a:latin typeface="+mj-lt"/>
              </a:rPr>
              <a:t>Doğal çevrenin korunmasına özen göstermenin,</a:t>
            </a:r>
          </a:p>
          <a:p>
            <a:pPr algn="ctr"/>
            <a:r>
              <a:rPr lang="tr-TR" sz="1600" dirty="0">
                <a:latin typeface="+mj-lt"/>
              </a:rPr>
              <a:t>Kalite konusunda tüm çalışanların duyarlı olmasını sağlamanın, ‘sürdürülebilirlik’ amacımızda bize ışık tutacağına inanıyor ve </a:t>
            </a:r>
            <a:r>
              <a:rPr lang="tr-TR" sz="1600" b="1" dirty="0">
                <a:solidFill>
                  <a:srgbClr val="002060"/>
                </a:solidFill>
                <a:latin typeface="+mj-lt"/>
              </a:rPr>
              <a:t>misyonumuz </a:t>
            </a:r>
            <a:r>
              <a:rPr lang="tr-TR" sz="1600" dirty="0">
                <a:latin typeface="+mj-lt"/>
              </a:rPr>
              <a:t>kabul ediyoruz.</a:t>
            </a:r>
          </a:p>
        </p:txBody>
      </p:sp>
      <p:sp>
        <p:nvSpPr>
          <p:cNvPr id="3" name="Metin kutusu 2">
            <a:extLst>
              <a:ext uri="{FF2B5EF4-FFF2-40B4-BE49-F238E27FC236}">
                <a16:creationId xmlns:a16="http://schemas.microsoft.com/office/drawing/2014/main" id="{1B9ADB67-E373-92B4-F0FD-4D3B86C18B81}"/>
              </a:ext>
            </a:extLst>
          </p:cNvPr>
          <p:cNvSpPr txBox="1"/>
          <p:nvPr/>
        </p:nvSpPr>
        <p:spPr>
          <a:xfrm>
            <a:off x="1259632" y="517322"/>
            <a:ext cx="6120680" cy="1446550"/>
          </a:xfrm>
          <a:prstGeom prst="rect">
            <a:avLst/>
          </a:prstGeom>
          <a:noFill/>
        </p:spPr>
        <p:txBody>
          <a:bodyPr wrap="square" rtlCol="0" anchor="ctr">
            <a:spAutoFit/>
          </a:bodyPr>
          <a:lstStyle/>
          <a:p>
            <a:pPr algn="ctr"/>
            <a:r>
              <a:rPr lang="tr-TR" sz="2400" b="1" dirty="0">
                <a:solidFill>
                  <a:schemeClr val="tx2">
                    <a:lumMod val="75000"/>
                  </a:schemeClr>
                </a:solidFill>
                <a:effectLst>
                  <a:outerShdw blurRad="38100" dist="38100" dir="2700000" algn="tl">
                    <a:srgbClr val="000000">
                      <a:alpha val="43137"/>
                    </a:srgbClr>
                  </a:outerShdw>
                </a:effectLst>
                <a:latin typeface="Arial Black" pitchFamily="34" charset="0"/>
              </a:rPr>
              <a:t>SPARK HOTEL RESIDENCE KONYA</a:t>
            </a:r>
          </a:p>
          <a:p>
            <a:pPr algn="ctr"/>
            <a:r>
              <a:rPr lang="tr-TR" sz="2400" b="1" dirty="0">
                <a:solidFill>
                  <a:schemeClr val="tx2">
                    <a:lumMod val="75000"/>
                  </a:schemeClr>
                </a:solidFill>
                <a:effectLst>
                  <a:outerShdw blurRad="38100" dist="38100" dir="2700000" algn="tl">
                    <a:srgbClr val="000000">
                      <a:alpha val="43137"/>
                    </a:srgbClr>
                  </a:outerShdw>
                </a:effectLst>
                <a:latin typeface="Arial Black" pitchFamily="34" charset="0"/>
              </a:rPr>
              <a:t>VİZYON VE MİSYON</a:t>
            </a:r>
          </a:p>
          <a:p>
            <a:endParaRPr lang="tr-TR" sz="2000" b="1" dirty="0">
              <a:solidFill>
                <a:schemeClr val="tx2"/>
              </a:solidFill>
              <a:effectLst>
                <a:outerShdw blurRad="38100" dist="38100" dir="2700000" algn="tl">
                  <a:srgbClr val="000000">
                    <a:alpha val="43137"/>
                  </a:srgbClr>
                </a:outerShdw>
              </a:effectLst>
              <a:latin typeface="Bodoni MT" panose="02070603080606020203" pitchFamily="18" charset="0"/>
            </a:endParaRPr>
          </a:p>
          <a:p>
            <a:r>
              <a:rPr lang="tr-TR" sz="2000" dirty="0">
                <a:latin typeface="Bodoni MT" panose="02070603080606020203" pitchFamily="18" charset="0"/>
              </a:rPr>
              <a:t>                      </a:t>
            </a:r>
          </a:p>
        </p:txBody>
      </p:sp>
    </p:spTree>
    <p:extLst>
      <p:ext uri="{BB962C8B-B14F-4D97-AF65-F5344CB8AC3E}">
        <p14:creationId xmlns:p14="http://schemas.microsoft.com/office/powerpoint/2010/main" val="401879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16632"/>
            <a:ext cx="8640960" cy="4739759"/>
          </a:xfrm>
          <a:prstGeom prst="rect">
            <a:avLst/>
          </a:prstGeom>
        </p:spPr>
        <p:txBody>
          <a:bodyPr wrap="square">
            <a:spAutoFit/>
          </a:bodyPr>
          <a:lstStyle/>
          <a:p>
            <a:pPr algn="ctr"/>
            <a:endParaRPr lang="tr-TR" b="1" dirty="0">
              <a:solidFill>
                <a:schemeClr val="tx2"/>
              </a:solidFill>
              <a:latin typeface="Bodoni MT" panose="02070603080606020203" pitchFamily="18" charset="0"/>
            </a:endParaRPr>
          </a:p>
          <a:p>
            <a:pPr algn="ctr"/>
            <a:r>
              <a:rPr lang="tr-TR" b="1" dirty="0">
                <a:solidFill>
                  <a:schemeClr val="tx2"/>
                </a:solidFill>
                <a:latin typeface="Arial Black" pitchFamily="34" charset="0"/>
              </a:rPr>
              <a:t>SPARK HOTEL RESIDENCE KONYA</a:t>
            </a:r>
          </a:p>
          <a:p>
            <a:pPr algn="ctr"/>
            <a:r>
              <a:rPr lang="tr-TR" b="1" dirty="0">
                <a:solidFill>
                  <a:schemeClr val="tx2"/>
                </a:solidFill>
                <a:latin typeface="Arial Black" pitchFamily="34" charset="0"/>
              </a:rPr>
              <a:t>DOĞAMIZI VE GELECEĞMİZİ ÖNEMSİYORUZ</a:t>
            </a:r>
          </a:p>
          <a:p>
            <a:pPr algn="ctr"/>
            <a:r>
              <a:rPr lang="tr-TR" dirty="0"/>
              <a:t> </a:t>
            </a:r>
            <a:endParaRPr lang="tr-TR" b="1" dirty="0"/>
          </a:p>
          <a:p>
            <a:pPr marL="285750" lvl="0" indent="-285750">
              <a:buFont typeface="Wingdings" pitchFamily="2" charset="2"/>
              <a:buChar char="v"/>
            </a:pPr>
            <a:r>
              <a:rPr lang="tr-TR" sz="1400" dirty="0">
                <a:latin typeface="+mj-lt"/>
              </a:rPr>
              <a:t>Yürürlükte olan çevre, iş sağlığı ve güvenliği, insan hakları ile ilgili ulusal ve uluslararası mevzuat ve düzenlemelere uyar, sürdürülebilirlik alanındaki gelişmeleri takip ederek bu gelişmeleri tesis politikalarına entegre ederiz.</a:t>
            </a:r>
          </a:p>
          <a:p>
            <a:r>
              <a:rPr lang="tr-TR" sz="1400" dirty="0">
                <a:latin typeface="+mj-lt"/>
              </a:rPr>
              <a:t> </a:t>
            </a:r>
          </a:p>
          <a:p>
            <a:pPr marL="285750" lvl="0" indent="-285750">
              <a:buFont typeface="Wingdings" pitchFamily="2" charset="2"/>
              <a:buChar char="v"/>
            </a:pPr>
            <a:r>
              <a:rPr lang="tr-TR" sz="1400" dirty="0">
                <a:latin typeface="+mj-lt"/>
              </a:rPr>
              <a:t>Bulunduğumuz bölgede yerel istihdamı artırmak, doğal yaşamı korumak ve zenginleştirmek için gerekli her türlü önlemi alır, çevremize sahip çıkmak adına yaptığımız tüm faaliyetleri kamuoyu ile paylaşırız.</a:t>
            </a:r>
          </a:p>
          <a:p>
            <a:r>
              <a:rPr lang="tr-TR" sz="1400" dirty="0">
                <a:latin typeface="+mj-lt"/>
              </a:rPr>
              <a:t> </a:t>
            </a:r>
          </a:p>
          <a:p>
            <a:pPr marL="285750" lvl="0" indent="-285750">
              <a:buFont typeface="Wingdings" pitchFamily="2" charset="2"/>
              <a:buChar char="v"/>
            </a:pPr>
            <a:r>
              <a:rPr lang="tr-TR" sz="1400" dirty="0">
                <a:latin typeface="+mj-lt"/>
              </a:rPr>
              <a:t>Tüm işletme çalışanlarımızın ve paydaşlarımızın sürdürülebilirlik konularında sürekli bilgilendirilmesi ve süreçlere aktif olarak katılımının sağlayarak bu konulardaki duyarlılığın artırılması hedefliyoruz.</a:t>
            </a:r>
          </a:p>
          <a:p>
            <a:r>
              <a:rPr lang="tr-TR" sz="1400" dirty="0">
                <a:latin typeface="+mj-lt"/>
              </a:rPr>
              <a:t> </a:t>
            </a:r>
          </a:p>
          <a:p>
            <a:pPr marL="285750" lvl="0" indent="-285750">
              <a:buFont typeface="Wingdings" pitchFamily="2" charset="2"/>
              <a:buChar char="v"/>
            </a:pPr>
            <a:r>
              <a:rPr lang="tr-TR" sz="1400" dirty="0">
                <a:latin typeface="+mj-lt"/>
              </a:rPr>
              <a:t>Her türlü kaynaktan gelen tüm misafir şikayetlerini takip etmek, şikayetleri çözümlemek ve misafirlerimizi bu konuda bilgilendirerek şikayetleri kendimiz için fırsata dönüştürmek öncelikli değerlerimizdir.</a:t>
            </a:r>
          </a:p>
          <a:p>
            <a:endParaRPr lang="tr-TR" sz="1400" dirty="0">
              <a:latin typeface="+mj-lt"/>
            </a:endParaRPr>
          </a:p>
          <a:p>
            <a:pPr marL="285750" lvl="0" indent="-285750">
              <a:buFont typeface="Wingdings" pitchFamily="2" charset="2"/>
              <a:buChar char="v"/>
            </a:pPr>
            <a:r>
              <a:rPr lang="tr-TR" sz="1400" dirty="0">
                <a:latin typeface="+mj-lt"/>
              </a:rPr>
              <a:t>Yerel yönetimler, tedarikçi firmalar ve sivil toplum kuruluşlarıyla işbirliği yaparak çevre koruma ve sosyal sorumluluk projeleri üretilmesine katkıda bulunuruz.</a:t>
            </a:r>
          </a:p>
          <a:p>
            <a:r>
              <a:rPr lang="tr-TR" sz="1600" dirty="0">
                <a:latin typeface="Arial Black" pitchFamily="34" charset="0"/>
              </a:rPr>
              <a:t> </a:t>
            </a:r>
            <a:endParaRPr lang="tr-TR" dirty="0">
              <a:latin typeface="Arial Black" pitchFamily="34" charset="0"/>
            </a:endParaRPr>
          </a:p>
          <a:p>
            <a:r>
              <a:rPr lang="tr-TR" dirty="0"/>
              <a:t> </a:t>
            </a:r>
          </a:p>
        </p:txBody>
      </p:sp>
    </p:spTree>
    <p:extLst>
      <p:ext uri="{BB962C8B-B14F-4D97-AF65-F5344CB8AC3E}">
        <p14:creationId xmlns:p14="http://schemas.microsoft.com/office/powerpoint/2010/main" val="57239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5780" y="322153"/>
            <a:ext cx="8532440" cy="5570756"/>
          </a:xfrm>
          <a:prstGeom prst="rect">
            <a:avLst/>
          </a:prstGeom>
        </p:spPr>
        <p:txBody>
          <a:bodyPr wrap="square">
            <a:spAutoFit/>
          </a:bodyPr>
          <a:lstStyle/>
          <a:p>
            <a:pPr algn="ctr"/>
            <a:endParaRPr lang="tr-TR" b="1" dirty="0">
              <a:solidFill>
                <a:schemeClr val="tx2"/>
              </a:solidFill>
              <a:latin typeface="Arial Black" pitchFamily="34" charset="0"/>
            </a:endParaRPr>
          </a:p>
          <a:p>
            <a:pPr algn="ctr"/>
            <a:r>
              <a:rPr lang="tr-TR" b="1" dirty="0">
                <a:solidFill>
                  <a:schemeClr val="tx2"/>
                </a:solidFill>
                <a:latin typeface="Arial Black" pitchFamily="34" charset="0"/>
              </a:rPr>
              <a:t>SÜRDÜRÜLEBİLİRLİK POLİTİKASI</a:t>
            </a:r>
          </a:p>
          <a:p>
            <a:pPr lvl="0" algn="ctr"/>
            <a:endParaRPr lang="tr-TR" dirty="0">
              <a:latin typeface="+mj-lt"/>
            </a:endParaRPr>
          </a:p>
          <a:p>
            <a:pPr marL="285750" lvl="0" indent="-285750">
              <a:buFont typeface="Wingdings" pitchFamily="2" charset="2"/>
              <a:buChar char="v"/>
            </a:pPr>
            <a:r>
              <a:rPr lang="tr-TR" sz="1400" dirty="0">
                <a:latin typeface="+mj-lt"/>
              </a:rPr>
              <a:t>Faaliyetlerimiz kapsamında yerel toplumun refahı, istihdam kalitesi, sosyal eşitlik, ziyaretçi memnuniyeti, kültürel zenginlik, fiziksel bütünlük, biyolojik çeşitlilik, kaynak verimliliği ve çevresel temizlik konularında hassasiyet gösteriyoruz.</a:t>
            </a:r>
          </a:p>
          <a:p>
            <a:endParaRPr lang="tr-TR" sz="1400" dirty="0">
              <a:latin typeface="+mj-lt"/>
            </a:endParaRPr>
          </a:p>
          <a:p>
            <a:pPr marL="285750" lvl="0" indent="-285750">
              <a:buFont typeface="Wingdings" pitchFamily="2" charset="2"/>
              <a:buChar char="v"/>
            </a:pPr>
            <a:r>
              <a:rPr lang="tr-TR" sz="1400" dirty="0">
                <a:latin typeface="+mj-lt"/>
              </a:rPr>
              <a:t>Doğal kaynakların kullanımını, enerji tüketimini, hava, su ve toprak kirlenmesini en aza indirmek için gayret ederiz.</a:t>
            </a:r>
          </a:p>
          <a:p>
            <a:endParaRPr lang="tr-TR" sz="1400" dirty="0">
              <a:latin typeface="+mj-lt"/>
            </a:endParaRPr>
          </a:p>
          <a:p>
            <a:pPr marL="285750" lvl="0" indent="-285750">
              <a:buFont typeface="Wingdings" pitchFamily="2" charset="2"/>
              <a:buChar char="v"/>
            </a:pPr>
            <a:r>
              <a:rPr lang="tr-TR" sz="1400" dirty="0">
                <a:latin typeface="+mj-lt"/>
              </a:rPr>
              <a:t>Tesisimizin operasyon el hizmetlerinden dolayı oluşan elektrik, su, doğal gaz kullanımı, kâğıt tüketimi ve CO2 emisyonu gibi iç çevresel etkilerin kontrolü sağlıyoruz,</a:t>
            </a:r>
          </a:p>
          <a:p>
            <a:endParaRPr lang="tr-TR" sz="1400" dirty="0">
              <a:latin typeface="+mj-lt"/>
            </a:endParaRPr>
          </a:p>
          <a:p>
            <a:pPr marL="285750" lvl="0" indent="-285750">
              <a:buFont typeface="Wingdings" pitchFamily="2" charset="2"/>
              <a:buChar char="v"/>
            </a:pPr>
            <a:r>
              <a:rPr lang="tr-TR" sz="1400" dirty="0">
                <a:latin typeface="+mj-lt"/>
              </a:rPr>
              <a:t>Tedarikçilerimizi seçerken ürünler için aradığımız kriterler çevre duyarlılığı adına geri dönüştürülmüş ürünlerden veya geri dönüştürülebilir olan ürünleri sertifikalı tedarikçilerden temin etmek önceliğimizdir.</a:t>
            </a:r>
          </a:p>
          <a:p>
            <a:r>
              <a:rPr lang="tr-TR" sz="1400" dirty="0">
                <a:latin typeface="+mj-lt"/>
              </a:rPr>
              <a:t> </a:t>
            </a:r>
          </a:p>
          <a:p>
            <a:pPr marL="285750" lvl="0" indent="-285750">
              <a:buFont typeface="Wingdings" pitchFamily="2" charset="2"/>
              <a:buChar char="v"/>
            </a:pPr>
            <a:r>
              <a:rPr lang="tr-TR" sz="1400" dirty="0">
                <a:latin typeface="+mj-lt"/>
              </a:rPr>
              <a:t>Su ve enerji tasarrufu sağlayan, katı atıkları azaltan, geri dönüşüm ve yeniden kullanım programları uygulayan, sürdürülebilir çevre düzenlemeleri ve ekonomik çözümler geliştiren sistemler konusunda araştırma ve geliştirme konusunda hassas davranıyoruz.</a:t>
            </a:r>
          </a:p>
          <a:p>
            <a:endParaRPr lang="tr-TR" sz="1400" dirty="0">
              <a:latin typeface="+mj-lt"/>
            </a:endParaRPr>
          </a:p>
          <a:p>
            <a:pPr marL="285750" lvl="0" indent="-285750">
              <a:buFont typeface="Wingdings" pitchFamily="2" charset="2"/>
              <a:buChar char="v"/>
            </a:pPr>
            <a:r>
              <a:rPr lang="tr-TR" sz="1400" dirty="0">
                <a:latin typeface="+mj-lt"/>
              </a:rPr>
              <a:t>Doğal ve kültürel mirasın korunmasını, bölge halkı ile ziyaretçilerin yaşam kalitelerinin artmasına, hem misafir hem personelin bilinçlenmesine katkı sağlamayı hedefliyoruz.</a:t>
            </a:r>
          </a:p>
          <a:p>
            <a:r>
              <a:rPr lang="tr-TR" dirty="0">
                <a:latin typeface="Arial Black" pitchFamily="34" charset="0"/>
              </a:rPr>
              <a:t> </a:t>
            </a:r>
          </a:p>
          <a:p>
            <a:r>
              <a:rPr lang="tr-TR" dirty="0"/>
              <a:t> </a:t>
            </a:r>
          </a:p>
        </p:txBody>
      </p:sp>
    </p:spTree>
    <p:extLst>
      <p:ext uri="{BB962C8B-B14F-4D97-AF65-F5344CB8AC3E}">
        <p14:creationId xmlns:p14="http://schemas.microsoft.com/office/powerpoint/2010/main" val="88624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332656"/>
            <a:ext cx="8136904" cy="5047536"/>
          </a:xfrm>
          <a:prstGeom prst="rect">
            <a:avLst/>
          </a:prstGeom>
        </p:spPr>
        <p:txBody>
          <a:bodyPr wrap="square">
            <a:spAutoFit/>
          </a:bodyPr>
          <a:lstStyle/>
          <a:p>
            <a:pPr algn="ctr"/>
            <a:endParaRPr lang="tr-TR" b="1" dirty="0">
              <a:solidFill>
                <a:schemeClr val="tx2"/>
              </a:solidFill>
              <a:latin typeface="Arial Black" pitchFamily="34" charset="0"/>
            </a:endParaRPr>
          </a:p>
          <a:p>
            <a:pPr algn="ctr"/>
            <a:r>
              <a:rPr lang="tr-TR" b="1" dirty="0">
                <a:solidFill>
                  <a:schemeClr val="tx2"/>
                </a:solidFill>
                <a:latin typeface="Arial Black" pitchFamily="34" charset="0"/>
              </a:rPr>
              <a:t>SÜRDÜRÜLEBİLİRLİK POLİTİKASI</a:t>
            </a:r>
          </a:p>
          <a:p>
            <a:pPr lvl="0" algn="ctr"/>
            <a:endParaRPr lang="tr-TR" dirty="0">
              <a:latin typeface="+mj-lt"/>
            </a:endParaRPr>
          </a:p>
          <a:p>
            <a:pPr marL="285750" lvl="0" indent="-285750" algn="ctr">
              <a:buFont typeface="Wingdings" pitchFamily="2" charset="2"/>
              <a:buChar char="v"/>
            </a:pPr>
            <a:r>
              <a:rPr lang="tr-TR" sz="1400" dirty="0">
                <a:latin typeface="+mj-lt"/>
              </a:rPr>
              <a:t>Karbon ayak izinin periyodik olarak hesaplanması ve karbon ayak izinin ve sera gazının mümkün olan en aza indirme prensipleri ile faaliyetlerimizin sürdürülmesi hedefliyoruz.</a:t>
            </a:r>
          </a:p>
          <a:p>
            <a:pPr algn="ctr"/>
            <a:r>
              <a:rPr lang="tr-TR" sz="1400" dirty="0">
                <a:latin typeface="+mj-lt"/>
              </a:rPr>
              <a:t> </a:t>
            </a:r>
          </a:p>
          <a:p>
            <a:pPr marL="285750" lvl="0" indent="-285750" algn="ctr">
              <a:buFont typeface="Wingdings" pitchFamily="2" charset="2"/>
              <a:buChar char="v"/>
            </a:pPr>
            <a:r>
              <a:rPr lang="tr-TR" sz="1400" dirty="0">
                <a:latin typeface="+mj-lt"/>
              </a:rPr>
              <a:t>Tesisimiz çevre dostu kimyasal kullanımını ve çevre dostu kimyasalların kullanımını artırıcı bir satın alma politikası izlemektedir.</a:t>
            </a:r>
          </a:p>
          <a:p>
            <a:pPr marL="285750" lvl="0" indent="-285750" algn="ctr">
              <a:buFont typeface="Wingdings" pitchFamily="2" charset="2"/>
              <a:buChar char="v"/>
            </a:pPr>
            <a:endParaRPr lang="tr-TR" sz="1400" dirty="0">
              <a:latin typeface="+mj-lt"/>
            </a:endParaRPr>
          </a:p>
          <a:p>
            <a:pPr marL="285750" lvl="0" indent="-285750" algn="ctr">
              <a:buFont typeface="Wingdings" pitchFamily="2" charset="2"/>
              <a:buChar char="v"/>
            </a:pPr>
            <a:r>
              <a:rPr lang="tr-TR" sz="1400" dirty="0">
                <a:latin typeface="+mj-lt"/>
              </a:rPr>
              <a:t>“Sıfır Atık” belgeli tesisimiz çevrenin korunması, kirliliğin azaltılması ve olumsuz etkilerinin azaltılmasını hedeflemektedir.</a:t>
            </a:r>
          </a:p>
          <a:p>
            <a:pPr algn="ctr"/>
            <a:r>
              <a:rPr lang="tr-TR" sz="1400" dirty="0">
                <a:latin typeface="+mj-lt"/>
              </a:rPr>
              <a:t> </a:t>
            </a:r>
          </a:p>
          <a:p>
            <a:pPr marL="285750" lvl="0" indent="-285750" algn="ctr">
              <a:buFont typeface="Wingdings" pitchFamily="2" charset="2"/>
              <a:buChar char="v"/>
            </a:pPr>
            <a:r>
              <a:rPr lang="tr-TR" sz="1400" dirty="0">
                <a:latin typeface="+mj-lt"/>
              </a:rPr>
              <a:t>Atıklarımızı kaynağına, gruplarına ve tehlike sınıflarına göre en etkin şekilde ayrılması hedeflenmektedir.</a:t>
            </a:r>
          </a:p>
          <a:p>
            <a:pPr algn="ctr"/>
            <a:r>
              <a:rPr lang="tr-TR" sz="1400" dirty="0">
                <a:latin typeface="+mj-lt"/>
              </a:rPr>
              <a:t> </a:t>
            </a:r>
          </a:p>
          <a:p>
            <a:pPr marL="285750" lvl="0" indent="-285750" algn="ctr">
              <a:buFont typeface="Wingdings" pitchFamily="2" charset="2"/>
              <a:buChar char="v"/>
            </a:pPr>
            <a:r>
              <a:rPr lang="tr-TR" sz="1400" dirty="0">
                <a:latin typeface="+mj-lt"/>
              </a:rPr>
              <a:t>Sektöre çalışan kazandırılması ve sosyal sorumluluk gereği eğitime önem verilip Meslek liseleri gibi eğitim kuruluşlarında okuyan öğrencilere fırsat tanımaktayız.</a:t>
            </a:r>
          </a:p>
          <a:p>
            <a:pPr algn="ctr"/>
            <a:r>
              <a:rPr lang="tr-TR" sz="1400" dirty="0">
                <a:latin typeface="+mj-lt"/>
              </a:rPr>
              <a:t> </a:t>
            </a:r>
          </a:p>
          <a:p>
            <a:pPr marL="285750" lvl="0" indent="-285750" algn="ctr">
              <a:buFont typeface="Wingdings" pitchFamily="2" charset="2"/>
              <a:buChar char="v"/>
            </a:pPr>
            <a:r>
              <a:rPr lang="tr-TR" sz="1400" dirty="0">
                <a:latin typeface="+mj-lt"/>
              </a:rPr>
              <a:t>Tesislerimizde çocuk işçi çalıştırılmasına müsaade edilmez ve aynı hassasiyet de tüm iş ortaklarımızdan beklenir.</a:t>
            </a:r>
          </a:p>
          <a:p>
            <a:pPr algn="ctr"/>
            <a:endParaRPr lang="tr-TR" sz="1400" dirty="0">
              <a:latin typeface="+mj-lt"/>
            </a:endParaRPr>
          </a:p>
          <a:p>
            <a:pPr marL="285750" lvl="0" indent="-285750" algn="ctr">
              <a:buFont typeface="Wingdings" pitchFamily="2" charset="2"/>
              <a:buChar char="v"/>
            </a:pPr>
            <a:r>
              <a:rPr lang="tr-TR" sz="1400" dirty="0">
                <a:latin typeface="+mj-lt"/>
              </a:rPr>
              <a:t>Personellerimiz arasında cinsiyet ayrımı yapılmaz. Kadınlarımızın iş gücüne katılımını destekler ve eşit ücret politikası uygulamaktayız</a:t>
            </a:r>
            <a:r>
              <a:rPr lang="tr-TR" sz="1600" dirty="0">
                <a:latin typeface="+mj-lt"/>
              </a:rPr>
              <a:t>.</a:t>
            </a:r>
          </a:p>
        </p:txBody>
      </p:sp>
    </p:spTree>
    <p:extLst>
      <p:ext uri="{BB962C8B-B14F-4D97-AF65-F5344CB8AC3E}">
        <p14:creationId xmlns:p14="http://schemas.microsoft.com/office/powerpoint/2010/main" val="317067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06545"/>
            <a:ext cx="8280920" cy="4770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tr-TR" sz="1600" b="1" dirty="0">
              <a:solidFill>
                <a:schemeClr val="tx2"/>
              </a:solidFill>
              <a:latin typeface="Bodoni MT" panose="02070603080606020203" pitchFamily="18" charset="0"/>
            </a:endParaRPr>
          </a:p>
          <a:p>
            <a:pPr algn="ctr"/>
            <a:r>
              <a:rPr lang="en-US" sz="1600" b="1" dirty="0">
                <a:solidFill>
                  <a:schemeClr val="tx2"/>
                </a:solidFill>
                <a:latin typeface="Arial Black" pitchFamily="34" charset="0"/>
              </a:rPr>
              <a:t>SÜRDÜRÜLEBİLİR SATIN ALMA POLİTİKA</a:t>
            </a:r>
            <a:r>
              <a:rPr lang="tr-TR" sz="1600" b="1" dirty="0">
                <a:solidFill>
                  <a:schemeClr val="tx2"/>
                </a:solidFill>
                <a:latin typeface="Arial Black" pitchFamily="34" charset="0"/>
              </a:rPr>
              <a:t>SI</a:t>
            </a:r>
          </a:p>
          <a:p>
            <a:pPr algn="ctr"/>
            <a:endParaRPr lang="tr-TR" sz="1600" dirty="0">
              <a:solidFill>
                <a:schemeClr val="tx2"/>
              </a:solidFill>
            </a:endParaRPr>
          </a:p>
          <a:p>
            <a:pPr marL="285750" lvl="0" indent="-285750">
              <a:buFont typeface="Wingdings" panose="05000000000000000000" pitchFamily="2" charset="2"/>
              <a:buChar char="v"/>
            </a:pPr>
            <a:r>
              <a:rPr lang="en-US" sz="1600" dirty="0">
                <a:latin typeface="+mj-lt"/>
              </a:rPr>
              <a:t>K</a:t>
            </a:r>
            <a:r>
              <a:rPr lang="tr-TR" sz="1600" dirty="0" err="1">
                <a:latin typeface="+mj-lt"/>
              </a:rPr>
              <a:t>alite</a:t>
            </a:r>
            <a:r>
              <a:rPr lang="tr-TR" sz="1600" dirty="0">
                <a:latin typeface="+mj-lt"/>
              </a:rPr>
              <a:t> </a:t>
            </a:r>
            <a:r>
              <a:rPr lang="en-US" sz="1600" dirty="0">
                <a:latin typeface="+mj-lt"/>
              </a:rPr>
              <a:t> G</a:t>
            </a:r>
            <a:r>
              <a:rPr lang="tr-TR" sz="1600" dirty="0" err="1">
                <a:latin typeface="+mj-lt"/>
              </a:rPr>
              <a:t>üvence</a:t>
            </a:r>
            <a:r>
              <a:rPr lang="en-US" sz="1600" dirty="0">
                <a:latin typeface="+mj-lt"/>
              </a:rPr>
              <a:t>  </a:t>
            </a:r>
            <a:r>
              <a:rPr lang="en-US" sz="1600" dirty="0" err="1">
                <a:latin typeface="+mj-lt"/>
              </a:rPr>
              <a:t>Sistemleri</a:t>
            </a:r>
            <a:r>
              <a:rPr lang="en-US" sz="1600" dirty="0">
                <a:latin typeface="+mj-lt"/>
              </a:rPr>
              <a:t>, </a:t>
            </a:r>
            <a:r>
              <a:rPr lang="en-US" sz="1600" dirty="0" err="1">
                <a:latin typeface="+mj-lt"/>
              </a:rPr>
              <a:t>Çevre</a:t>
            </a:r>
            <a:r>
              <a:rPr lang="en-US" sz="1600" dirty="0">
                <a:latin typeface="+mj-lt"/>
              </a:rPr>
              <a:t> </a:t>
            </a:r>
            <a:r>
              <a:rPr lang="en-US" sz="1600" dirty="0" err="1">
                <a:latin typeface="+mj-lt"/>
              </a:rPr>
              <a:t>ve</a:t>
            </a:r>
            <a:r>
              <a:rPr lang="en-US" sz="1600" dirty="0">
                <a:latin typeface="+mj-lt"/>
              </a:rPr>
              <a:t> </a:t>
            </a:r>
            <a:r>
              <a:rPr lang="en-US" sz="1600" dirty="0" err="1">
                <a:latin typeface="+mj-lt"/>
              </a:rPr>
              <a:t>İş</a:t>
            </a:r>
            <a:r>
              <a:rPr lang="en-US" sz="1600" dirty="0">
                <a:latin typeface="+mj-lt"/>
              </a:rPr>
              <a:t> </a:t>
            </a:r>
            <a:r>
              <a:rPr lang="en-US" sz="1600" dirty="0" err="1">
                <a:latin typeface="+mj-lt"/>
              </a:rPr>
              <a:t>Sağlığı</a:t>
            </a:r>
            <a:r>
              <a:rPr lang="en-US" sz="1600" dirty="0">
                <a:latin typeface="+mj-lt"/>
              </a:rPr>
              <a:t> </a:t>
            </a:r>
            <a:r>
              <a:rPr lang="en-US" sz="1600" dirty="0" err="1">
                <a:latin typeface="+mj-lt"/>
              </a:rPr>
              <a:t>Güvenliği</a:t>
            </a:r>
            <a:r>
              <a:rPr lang="en-US" sz="1600" dirty="0">
                <a:latin typeface="+mj-lt"/>
              </a:rPr>
              <a:t> </a:t>
            </a:r>
            <a:r>
              <a:rPr lang="en-US" sz="1600" dirty="0" err="1">
                <a:latin typeface="+mj-lt"/>
              </a:rPr>
              <a:t>Yönetim</a:t>
            </a:r>
            <a:r>
              <a:rPr lang="en-US" sz="1600" dirty="0">
                <a:latin typeface="+mj-lt"/>
              </a:rPr>
              <a:t> </a:t>
            </a:r>
            <a:r>
              <a:rPr lang="en-US" sz="1600" dirty="0" err="1">
                <a:latin typeface="+mj-lt"/>
              </a:rPr>
              <a:t>Sistemleri</a:t>
            </a:r>
            <a:r>
              <a:rPr lang="en-US" sz="1600" dirty="0">
                <a:latin typeface="+mj-lt"/>
              </a:rPr>
              <a:t>, </a:t>
            </a:r>
            <a:r>
              <a:rPr lang="en-US" sz="1600" dirty="0" err="1">
                <a:latin typeface="+mj-lt"/>
              </a:rPr>
              <a:t>uluslararası</a:t>
            </a:r>
            <a:r>
              <a:rPr lang="en-US" sz="1600" dirty="0">
                <a:latin typeface="+mj-lt"/>
              </a:rPr>
              <a:t> </a:t>
            </a:r>
            <a:r>
              <a:rPr lang="en-US" sz="1600" dirty="0" err="1">
                <a:latin typeface="+mj-lt"/>
              </a:rPr>
              <a:t>düzeyde</a:t>
            </a:r>
            <a:r>
              <a:rPr lang="en-US" sz="1600" dirty="0">
                <a:latin typeface="+mj-lt"/>
              </a:rPr>
              <a:t> </a:t>
            </a:r>
            <a:r>
              <a:rPr lang="en-US" sz="1600" dirty="0" err="1">
                <a:latin typeface="+mj-lt"/>
              </a:rPr>
              <a:t>kabul</a:t>
            </a:r>
            <a:r>
              <a:rPr lang="en-US" sz="1600" dirty="0">
                <a:latin typeface="+mj-lt"/>
              </a:rPr>
              <a:t> </a:t>
            </a:r>
            <a:r>
              <a:rPr lang="en-US" sz="1600" dirty="0" err="1">
                <a:latin typeface="+mj-lt"/>
              </a:rPr>
              <a:t>görmüş</a:t>
            </a:r>
            <a:r>
              <a:rPr lang="en-US" sz="1600" dirty="0">
                <a:latin typeface="+mj-lt"/>
              </a:rPr>
              <a:t> </a:t>
            </a:r>
            <a:r>
              <a:rPr lang="en-US" sz="1600" dirty="0" err="1">
                <a:latin typeface="+mj-lt"/>
              </a:rPr>
              <a:t>çevre</a:t>
            </a:r>
            <a:r>
              <a:rPr lang="en-US" sz="1600" dirty="0">
                <a:latin typeface="+mj-lt"/>
              </a:rPr>
              <a:t> </a:t>
            </a:r>
            <a:r>
              <a:rPr lang="en-US" sz="1600" dirty="0" err="1">
                <a:latin typeface="+mj-lt"/>
              </a:rPr>
              <a:t>ve</a:t>
            </a:r>
            <a:r>
              <a:rPr lang="en-US" sz="1600" dirty="0">
                <a:latin typeface="+mj-lt"/>
              </a:rPr>
              <a:t> </a:t>
            </a:r>
            <a:r>
              <a:rPr lang="en-US" sz="1600" dirty="0" err="1">
                <a:latin typeface="+mj-lt"/>
              </a:rPr>
              <a:t>sürdürülebilirlik</a:t>
            </a:r>
            <a:r>
              <a:rPr lang="en-US" sz="1600" dirty="0">
                <a:latin typeface="+mj-lt"/>
              </a:rPr>
              <a:t> </a:t>
            </a:r>
            <a:r>
              <a:rPr lang="en-US" sz="1600" dirty="0" err="1">
                <a:latin typeface="+mj-lt"/>
              </a:rPr>
              <a:t>etiktlerine</a:t>
            </a:r>
            <a:r>
              <a:rPr lang="en-US" sz="1600" dirty="0">
                <a:latin typeface="+mj-lt"/>
              </a:rPr>
              <a:t>/</a:t>
            </a:r>
            <a:r>
              <a:rPr lang="en-US" sz="1600" dirty="0" err="1">
                <a:latin typeface="+mj-lt"/>
              </a:rPr>
              <a:t>sertifikalarına</a:t>
            </a:r>
            <a:r>
              <a:rPr lang="en-US" sz="1600" dirty="0">
                <a:latin typeface="+mj-lt"/>
              </a:rPr>
              <a:t> </a:t>
            </a:r>
            <a:r>
              <a:rPr lang="en-US" sz="1600" dirty="0" err="1">
                <a:latin typeface="+mj-lt"/>
              </a:rPr>
              <a:t>sahip</a:t>
            </a:r>
            <a:r>
              <a:rPr lang="en-US" sz="1600" dirty="0">
                <a:latin typeface="+mj-lt"/>
              </a:rPr>
              <a:t> </a:t>
            </a:r>
            <a:r>
              <a:rPr lang="en-US" sz="1600" dirty="0" err="1">
                <a:latin typeface="+mj-lt"/>
              </a:rPr>
              <a:t>olmasına</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Üretim</a:t>
            </a:r>
            <a:r>
              <a:rPr lang="en-US" sz="1600" dirty="0">
                <a:latin typeface="+mj-lt"/>
              </a:rPr>
              <a:t> </a:t>
            </a:r>
            <a:r>
              <a:rPr lang="en-US" sz="1600" dirty="0" err="1">
                <a:latin typeface="+mj-lt"/>
              </a:rPr>
              <a:t>ve</a:t>
            </a:r>
            <a:r>
              <a:rPr lang="en-US" sz="1600" dirty="0">
                <a:latin typeface="+mj-lt"/>
              </a:rPr>
              <a:t> </a:t>
            </a:r>
            <a:r>
              <a:rPr lang="en-US" sz="1600" dirty="0" err="1">
                <a:latin typeface="+mj-lt"/>
              </a:rPr>
              <a:t>tedarikte</a:t>
            </a:r>
            <a:r>
              <a:rPr lang="en-US" sz="1600" dirty="0">
                <a:latin typeface="+mj-lt"/>
              </a:rPr>
              <a:t>, </a:t>
            </a:r>
            <a:r>
              <a:rPr lang="en-US" sz="1600" dirty="0" err="1">
                <a:latin typeface="+mj-lt"/>
              </a:rPr>
              <a:t>çevreye</a:t>
            </a:r>
            <a:r>
              <a:rPr lang="en-US" sz="1600" dirty="0">
                <a:latin typeface="+mj-lt"/>
              </a:rPr>
              <a:t> </a:t>
            </a:r>
            <a:r>
              <a:rPr lang="en-US" sz="1600" dirty="0" err="1">
                <a:latin typeface="+mj-lt"/>
              </a:rPr>
              <a:t>zararlı</a:t>
            </a:r>
            <a:r>
              <a:rPr lang="en-US" sz="1600" dirty="0">
                <a:latin typeface="+mj-lt"/>
              </a:rPr>
              <a:t> </a:t>
            </a:r>
            <a:r>
              <a:rPr lang="en-US" sz="1600" dirty="0" err="1">
                <a:latin typeface="+mj-lt"/>
              </a:rPr>
              <a:t>etkilerinin</a:t>
            </a:r>
            <a:r>
              <a:rPr lang="en-US" sz="1600" dirty="0">
                <a:latin typeface="+mj-lt"/>
              </a:rPr>
              <a:t> </a:t>
            </a:r>
            <a:r>
              <a:rPr lang="en-US" sz="1600" dirty="0" err="1">
                <a:latin typeface="+mj-lt"/>
              </a:rPr>
              <a:t>olmamasına</a:t>
            </a:r>
            <a:r>
              <a:rPr lang="en-US" sz="1600" dirty="0">
                <a:latin typeface="+mj-lt"/>
              </a:rPr>
              <a:t>, </a:t>
            </a:r>
            <a:r>
              <a:rPr lang="en-US" sz="1600" dirty="0" err="1">
                <a:latin typeface="+mj-lt"/>
              </a:rPr>
              <a:t>çevre</a:t>
            </a:r>
            <a:r>
              <a:rPr lang="en-US" sz="1600" dirty="0">
                <a:latin typeface="+mj-lt"/>
              </a:rPr>
              <a:t> </a:t>
            </a:r>
            <a:r>
              <a:rPr lang="en-US" sz="1600" dirty="0" err="1">
                <a:latin typeface="+mj-lt"/>
              </a:rPr>
              <a:t>mevzuatlarına</a:t>
            </a:r>
            <a:r>
              <a:rPr lang="en-US" sz="1600" dirty="0">
                <a:latin typeface="+mj-lt"/>
              </a:rPr>
              <a:t> </a:t>
            </a:r>
            <a:r>
              <a:rPr lang="en-US" sz="1600" dirty="0" err="1">
                <a:latin typeface="+mj-lt"/>
              </a:rPr>
              <a:t>uyuyor</a:t>
            </a:r>
            <a:r>
              <a:rPr lang="en-US" sz="1600" dirty="0">
                <a:latin typeface="+mj-lt"/>
              </a:rPr>
              <a:t> </a:t>
            </a:r>
            <a:r>
              <a:rPr lang="en-US" sz="1600" dirty="0" err="1">
                <a:latin typeface="+mj-lt"/>
              </a:rPr>
              <a:t>olmasına</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Kaynakları</a:t>
            </a:r>
            <a:r>
              <a:rPr lang="en-US" sz="1600" dirty="0">
                <a:latin typeface="+mj-lt"/>
              </a:rPr>
              <a:t>; </a:t>
            </a:r>
            <a:r>
              <a:rPr lang="en-US" sz="1600" dirty="0" err="1">
                <a:latin typeface="+mj-lt"/>
              </a:rPr>
              <a:t>doğal</a:t>
            </a:r>
            <a:r>
              <a:rPr lang="en-US" sz="1600" dirty="0">
                <a:latin typeface="+mj-lt"/>
              </a:rPr>
              <a:t> </a:t>
            </a:r>
            <a:r>
              <a:rPr lang="en-US" sz="1600" dirty="0" err="1">
                <a:latin typeface="+mj-lt"/>
              </a:rPr>
              <a:t>yaşama</a:t>
            </a:r>
            <a:r>
              <a:rPr lang="en-US" sz="1600" dirty="0">
                <a:latin typeface="+mj-lt"/>
              </a:rPr>
              <a:t>, </a:t>
            </a:r>
            <a:r>
              <a:rPr lang="en-US" sz="1600" dirty="0" err="1">
                <a:latin typeface="+mj-lt"/>
              </a:rPr>
              <a:t>ekosisteme</a:t>
            </a:r>
            <a:r>
              <a:rPr lang="en-US" sz="1600" dirty="0">
                <a:latin typeface="+mj-lt"/>
              </a:rPr>
              <a:t> </a:t>
            </a:r>
            <a:r>
              <a:rPr lang="en-US" sz="1600" dirty="0" err="1">
                <a:latin typeface="+mj-lt"/>
              </a:rPr>
              <a:t>zarar</a:t>
            </a:r>
            <a:r>
              <a:rPr lang="en-US" sz="1600" dirty="0">
                <a:latin typeface="+mj-lt"/>
              </a:rPr>
              <a:t> </a:t>
            </a:r>
            <a:r>
              <a:rPr lang="en-US" sz="1600" dirty="0" err="1">
                <a:latin typeface="+mj-lt"/>
              </a:rPr>
              <a:t>vermeden</a:t>
            </a:r>
            <a:r>
              <a:rPr lang="en-US" sz="1600" dirty="0">
                <a:latin typeface="+mj-lt"/>
              </a:rPr>
              <a:t>, </a:t>
            </a:r>
            <a:r>
              <a:rPr lang="en-US" sz="1600" dirty="0" err="1">
                <a:latin typeface="+mj-lt"/>
              </a:rPr>
              <a:t>uygun</a:t>
            </a:r>
            <a:r>
              <a:rPr lang="en-US" sz="1600" dirty="0">
                <a:latin typeface="+mj-lt"/>
              </a:rPr>
              <a:t> </a:t>
            </a:r>
            <a:r>
              <a:rPr lang="en-US" sz="1600" dirty="0" err="1">
                <a:latin typeface="+mj-lt"/>
              </a:rPr>
              <a:t>bir</a:t>
            </a:r>
            <a:r>
              <a:rPr lang="en-US" sz="1600" dirty="0">
                <a:latin typeface="+mj-lt"/>
              </a:rPr>
              <a:t> </a:t>
            </a:r>
            <a:r>
              <a:rPr lang="en-US" sz="1600" dirty="0" err="1">
                <a:latin typeface="+mj-lt"/>
              </a:rPr>
              <a:t>şekilde</a:t>
            </a:r>
            <a:r>
              <a:rPr lang="en-US" sz="1600" dirty="0">
                <a:latin typeface="+mj-lt"/>
              </a:rPr>
              <a:t> </a:t>
            </a:r>
            <a:r>
              <a:rPr lang="en-US" sz="1600" dirty="0" err="1">
                <a:latin typeface="+mj-lt"/>
              </a:rPr>
              <a:t>kullanıyor</a:t>
            </a:r>
            <a:r>
              <a:rPr lang="en-US" sz="1600" dirty="0">
                <a:latin typeface="+mj-lt"/>
              </a:rPr>
              <a:t>/</a:t>
            </a:r>
            <a:r>
              <a:rPr lang="en-US" sz="1600" dirty="0" err="1">
                <a:latin typeface="+mj-lt"/>
              </a:rPr>
              <a:t>tüketiyor</a:t>
            </a:r>
            <a:r>
              <a:rPr lang="en-US" sz="1600" dirty="0">
                <a:latin typeface="+mj-lt"/>
              </a:rPr>
              <a:t> </a:t>
            </a:r>
            <a:r>
              <a:rPr lang="en-US" sz="1600" dirty="0" err="1">
                <a:latin typeface="+mj-lt"/>
              </a:rPr>
              <a:t>olmasına</a:t>
            </a:r>
            <a:r>
              <a:rPr lang="en-US" sz="1600" dirty="0">
                <a:latin typeface="+mj-lt"/>
              </a:rPr>
              <a:t>, </a:t>
            </a:r>
            <a:r>
              <a:rPr lang="en-US" sz="1600" dirty="0" err="1">
                <a:latin typeface="+mj-lt"/>
              </a:rPr>
              <a:t>avlanma</a:t>
            </a:r>
            <a:r>
              <a:rPr lang="en-US" sz="1600" dirty="0">
                <a:latin typeface="+mj-lt"/>
              </a:rPr>
              <a:t> </a:t>
            </a:r>
            <a:r>
              <a:rPr lang="en-US" sz="1600" dirty="0" err="1">
                <a:latin typeface="+mj-lt"/>
              </a:rPr>
              <a:t>yasaklarına</a:t>
            </a:r>
            <a:r>
              <a:rPr lang="en-US" sz="1600" dirty="0">
                <a:latin typeface="+mj-lt"/>
              </a:rPr>
              <a:t> </a:t>
            </a:r>
            <a:r>
              <a:rPr lang="en-US" sz="1600" dirty="0" err="1">
                <a:latin typeface="+mj-lt"/>
              </a:rPr>
              <a:t>uyuyor</a:t>
            </a:r>
            <a:r>
              <a:rPr lang="en-US" sz="1600" dirty="0">
                <a:latin typeface="+mj-lt"/>
              </a:rPr>
              <a:t> </a:t>
            </a:r>
            <a:r>
              <a:rPr lang="en-US" sz="1600" dirty="0" err="1">
                <a:latin typeface="+mj-lt"/>
              </a:rPr>
              <a:t>olmasına</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Atıklarını</a:t>
            </a:r>
            <a:r>
              <a:rPr lang="en-US" sz="1600" dirty="0">
                <a:latin typeface="+mj-lt"/>
              </a:rPr>
              <a:t> en </a:t>
            </a:r>
            <a:r>
              <a:rPr lang="en-US" sz="1600" dirty="0" err="1">
                <a:latin typeface="+mj-lt"/>
              </a:rPr>
              <a:t>aza</a:t>
            </a:r>
            <a:r>
              <a:rPr lang="en-US" sz="1600" dirty="0">
                <a:latin typeface="+mj-lt"/>
              </a:rPr>
              <a:t> </a:t>
            </a:r>
            <a:r>
              <a:rPr lang="en-US" sz="1600" dirty="0" err="1">
                <a:latin typeface="+mj-lt"/>
              </a:rPr>
              <a:t>indirmek</a:t>
            </a:r>
            <a:r>
              <a:rPr lang="en-US" sz="1600" dirty="0">
                <a:latin typeface="+mj-lt"/>
              </a:rPr>
              <a:t> </a:t>
            </a:r>
            <a:r>
              <a:rPr lang="en-US" sz="1600" dirty="0" err="1">
                <a:latin typeface="+mj-lt"/>
              </a:rPr>
              <a:t>ve</a:t>
            </a:r>
            <a:r>
              <a:rPr lang="en-US" sz="1600" dirty="0">
                <a:latin typeface="+mj-lt"/>
              </a:rPr>
              <a:t> </a:t>
            </a:r>
            <a:r>
              <a:rPr lang="en-US" sz="1600" dirty="0" err="1">
                <a:latin typeface="+mj-lt"/>
              </a:rPr>
              <a:t>doğru</a:t>
            </a:r>
            <a:r>
              <a:rPr lang="en-US" sz="1600" dirty="0">
                <a:latin typeface="+mj-lt"/>
              </a:rPr>
              <a:t> </a:t>
            </a:r>
            <a:r>
              <a:rPr lang="en-US" sz="1600" dirty="0" err="1">
                <a:latin typeface="+mj-lt"/>
              </a:rPr>
              <a:t>yönetmek</a:t>
            </a:r>
            <a:r>
              <a:rPr lang="en-US" sz="1600" dirty="0">
                <a:latin typeface="+mj-lt"/>
              </a:rPr>
              <a:t> </a:t>
            </a:r>
            <a:r>
              <a:rPr lang="en-US" sz="1600" dirty="0" err="1">
                <a:latin typeface="+mj-lt"/>
              </a:rPr>
              <a:t>için</a:t>
            </a:r>
            <a:r>
              <a:rPr lang="en-US" sz="1600" dirty="0">
                <a:latin typeface="+mj-lt"/>
              </a:rPr>
              <a:t> </a:t>
            </a:r>
            <a:r>
              <a:rPr lang="en-US" sz="1600" dirty="0" err="1">
                <a:latin typeface="+mj-lt"/>
              </a:rPr>
              <a:t>çalışıyor</a:t>
            </a:r>
            <a:r>
              <a:rPr lang="en-US" sz="1600" dirty="0">
                <a:latin typeface="+mj-lt"/>
              </a:rPr>
              <a:t> </a:t>
            </a:r>
            <a:r>
              <a:rPr lang="en-US" sz="1600" dirty="0" err="1">
                <a:latin typeface="+mj-lt"/>
              </a:rPr>
              <a:t>olmasına</a:t>
            </a:r>
            <a:r>
              <a:rPr lang="en-US" sz="1600" dirty="0">
                <a:latin typeface="+mj-lt"/>
              </a:rPr>
              <a:t>, </a:t>
            </a:r>
            <a:r>
              <a:rPr lang="en-US" sz="1600" dirty="0" err="1">
                <a:latin typeface="+mj-lt"/>
              </a:rPr>
              <a:t>ürün</a:t>
            </a:r>
            <a:r>
              <a:rPr lang="en-US" sz="1600" dirty="0">
                <a:latin typeface="+mj-lt"/>
              </a:rPr>
              <a:t> </a:t>
            </a:r>
            <a:r>
              <a:rPr lang="en-US" sz="1600" dirty="0" err="1">
                <a:latin typeface="+mj-lt"/>
              </a:rPr>
              <a:t>ambalajlarında</a:t>
            </a:r>
            <a:r>
              <a:rPr lang="en-US" sz="1600" dirty="0">
                <a:latin typeface="+mj-lt"/>
              </a:rPr>
              <a:t> </a:t>
            </a:r>
            <a:r>
              <a:rPr lang="en-US" sz="1600" dirty="0" err="1">
                <a:latin typeface="+mj-lt"/>
              </a:rPr>
              <a:t>daha</a:t>
            </a:r>
            <a:r>
              <a:rPr lang="en-US" sz="1600" dirty="0">
                <a:latin typeface="+mj-lt"/>
              </a:rPr>
              <a:t> </a:t>
            </a:r>
            <a:r>
              <a:rPr lang="en-US" sz="1600" dirty="0" err="1">
                <a:latin typeface="+mj-lt"/>
              </a:rPr>
              <a:t>az</a:t>
            </a:r>
            <a:r>
              <a:rPr lang="en-US" sz="1600" dirty="0">
                <a:latin typeface="+mj-lt"/>
              </a:rPr>
              <a:t> </a:t>
            </a:r>
            <a:r>
              <a:rPr lang="en-US" sz="1600" dirty="0" err="1">
                <a:latin typeface="+mj-lt"/>
              </a:rPr>
              <a:t>ambalajlamaya</a:t>
            </a:r>
            <a:r>
              <a:rPr lang="en-US" sz="1600" dirty="0">
                <a:latin typeface="+mj-lt"/>
              </a:rPr>
              <a:t> </a:t>
            </a:r>
            <a:r>
              <a:rPr lang="en-US" sz="1600" dirty="0" err="1">
                <a:latin typeface="+mj-lt"/>
              </a:rPr>
              <a:t>veya</a:t>
            </a:r>
            <a:r>
              <a:rPr lang="en-US" sz="1600" dirty="0">
                <a:latin typeface="+mj-lt"/>
              </a:rPr>
              <a:t> </a:t>
            </a:r>
            <a:r>
              <a:rPr lang="en-US" sz="1600" dirty="0" err="1">
                <a:latin typeface="+mj-lt"/>
              </a:rPr>
              <a:t>dökme</a:t>
            </a:r>
            <a:r>
              <a:rPr lang="en-US" sz="1600" dirty="0">
                <a:latin typeface="+mj-lt"/>
              </a:rPr>
              <a:t> </a:t>
            </a:r>
            <a:r>
              <a:rPr lang="en-US" sz="1600" dirty="0" err="1">
                <a:latin typeface="+mj-lt"/>
              </a:rPr>
              <a:t>ambalajlama</a:t>
            </a:r>
            <a:r>
              <a:rPr lang="en-US" sz="1600" dirty="0">
                <a:latin typeface="+mj-lt"/>
              </a:rPr>
              <a:t> </a:t>
            </a:r>
            <a:r>
              <a:rPr lang="en-US" sz="1600" dirty="0" err="1">
                <a:latin typeface="+mj-lt"/>
              </a:rPr>
              <a:t>alternatifleri</a:t>
            </a:r>
            <a:r>
              <a:rPr lang="en-US" sz="1600" dirty="0">
                <a:latin typeface="+mj-lt"/>
              </a:rPr>
              <a:t> </a:t>
            </a:r>
            <a:r>
              <a:rPr lang="en-US" sz="1600" dirty="0" err="1">
                <a:latin typeface="+mj-lt"/>
              </a:rPr>
              <a:t>sunuyor</a:t>
            </a:r>
            <a:r>
              <a:rPr lang="en-US" sz="1600" dirty="0">
                <a:latin typeface="+mj-lt"/>
              </a:rPr>
              <a:t> </a:t>
            </a:r>
            <a:r>
              <a:rPr lang="en-US" sz="1600" dirty="0" err="1">
                <a:latin typeface="+mj-lt"/>
              </a:rPr>
              <a:t>olmasına</a:t>
            </a:r>
            <a:r>
              <a:rPr lang="en-US" sz="1600" dirty="0">
                <a:latin typeface="+mj-lt"/>
              </a:rPr>
              <a:t>,</a:t>
            </a:r>
            <a:endParaRPr lang="tr-TR" sz="1600" dirty="0">
              <a:latin typeface="+mj-lt"/>
            </a:endParaRPr>
          </a:p>
          <a:p>
            <a:pPr marL="285750" lvl="0" indent="-285750">
              <a:buFont typeface="Wingdings" panose="05000000000000000000" pitchFamily="2" charset="2"/>
              <a:buChar char="v"/>
            </a:pPr>
            <a:r>
              <a:rPr lang="en-US" sz="1600" dirty="0" err="1">
                <a:latin typeface="+mj-lt"/>
              </a:rPr>
              <a:t>Çevre</a:t>
            </a:r>
            <a:r>
              <a:rPr lang="en-US" sz="1600" dirty="0">
                <a:latin typeface="+mj-lt"/>
              </a:rPr>
              <a:t> </a:t>
            </a:r>
            <a:r>
              <a:rPr lang="en-US" sz="1600" dirty="0" err="1">
                <a:latin typeface="+mj-lt"/>
              </a:rPr>
              <a:t>dostu</a:t>
            </a:r>
            <a:r>
              <a:rPr lang="en-US" sz="1600" dirty="0">
                <a:latin typeface="+mj-lt"/>
              </a:rPr>
              <a:t>, </a:t>
            </a:r>
            <a:r>
              <a:rPr lang="en-US" sz="1600" dirty="0" err="1">
                <a:latin typeface="+mj-lt"/>
              </a:rPr>
              <a:t>tasarruflu</a:t>
            </a:r>
            <a:r>
              <a:rPr lang="en-US" sz="1600" dirty="0">
                <a:latin typeface="+mj-lt"/>
              </a:rPr>
              <a:t>, </a:t>
            </a:r>
            <a:r>
              <a:rPr lang="en-US" sz="1600" dirty="0" err="1">
                <a:latin typeface="+mj-lt"/>
              </a:rPr>
              <a:t>yöresel</a:t>
            </a:r>
            <a:r>
              <a:rPr lang="en-US" sz="1600" dirty="0">
                <a:latin typeface="+mj-lt"/>
              </a:rPr>
              <a:t>, </a:t>
            </a:r>
            <a:r>
              <a:rPr lang="en-US" sz="1600" dirty="0" err="1">
                <a:latin typeface="+mj-lt"/>
              </a:rPr>
              <a:t>etik</a:t>
            </a:r>
            <a:r>
              <a:rPr lang="en-US" sz="1600" dirty="0">
                <a:latin typeface="+mj-lt"/>
              </a:rPr>
              <a:t> </a:t>
            </a:r>
            <a:r>
              <a:rPr lang="en-US" sz="1600" dirty="0" err="1">
                <a:latin typeface="+mj-lt"/>
              </a:rPr>
              <a:t>değerlere</a:t>
            </a:r>
            <a:r>
              <a:rPr lang="en-US" sz="1600" dirty="0">
                <a:latin typeface="+mj-lt"/>
              </a:rPr>
              <a:t> </a:t>
            </a:r>
            <a:r>
              <a:rPr lang="en-US" sz="1600" dirty="0" err="1">
                <a:latin typeface="+mj-lt"/>
              </a:rPr>
              <a:t>önem</a:t>
            </a:r>
            <a:r>
              <a:rPr lang="en-US" sz="1600" dirty="0">
                <a:latin typeface="+mj-lt"/>
              </a:rPr>
              <a:t> </a:t>
            </a:r>
            <a:r>
              <a:rPr lang="en-US" sz="1600" dirty="0" err="1">
                <a:latin typeface="+mj-lt"/>
              </a:rPr>
              <a:t>veren</a:t>
            </a:r>
            <a:r>
              <a:rPr lang="en-US" sz="1600" dirty="0">
                <a:latin typeface="+mj-lt"/>
              </a:rPr>
              <a:t>, </a:t>
            </a:r>
            <a:r>
              <a:rPr lang="en-US" sz="1600" dirty="0" err="1">
                <a:latin typeface="+mj-lt"/>
              </a:rPr>
              <a:t>geri</a:t>
            </a:r>
            <a:r>
              <a:rPr lang="en-US" sz="1600" dirty="0">
                <a:latin typeface="+mj-lt"/>
              </a:rPr>
              <a:t> </a:t>
            </a:r>
            <a:r>
              <a:rPr lang="en-US" sz="1600" dirty="0" err="1">
                <a:latin typeface="+mj-lt"/>
              </a:rPr>
              <a:t>dönüşebilir</a:t>
            </a:r>
            <a:r>
              <a:rPr lang="en-US" sz="1600" dirty="0">
                <a:latin typeface="+mj-lt"/>
              </a:rPr>
              <a:t> </a:t>
            </a:r>
            <a:r>
              <a:rPr lang="en-US" sz="1600" dirty="0" err="1">
                <a:latin typeface="+mj-lt"/>
              </a:rPr>
              <a:t>veya</a:t>
            </a:r>
            <a:r>
              <a:rPr lang="en-US" sz="1600" dirty="0">
                <a:latin typeface="+mj-lt"/>
              </a:rPr>
              <a:t> </a:t>
            </a:r>
            <a:r>
              <a:rPr lang="en-US" sz="1600" dirty="0" err="1">
                <a:latin typeface="+mj-lt"/>
              </a:rPr>
              <a:t>geri</a:t>
            </a:r>
            <a:r>
              <a:rPr lang="en-US" sz="1600" dirty="0">
                <a:latin typeface="+mj-lt"/>
              </a:rPr>
              <a:t> </a:t>
            </a:r>
            <a:r>
              <a:rPr lang="en-US" sz="1600" dirty="0" err="1">
                <a:latin typeface="+mj-lt"/>
              </a:rPr>
              <a:t>dönüştürülmüş</a:t>
            </a:r>
            <a:r>
              <a:rPr lang="en-US" sz="1600" dirty="0">
                <a:latin typeface="+mj-lt"/>
              </a:rPr>
              <a:t> </a:t>
            </a:r>
            <a:r>
              <a:rPr lang="en-US" sz="1600" dirty="0" err="1">
                <a:latin typeface="+mj-lt"/>
              </a:rPr>
              <a:t>malzeme</a:t>
            </a:r>
            <a:r>
              <a:rPr lang="en-US" sz="1600" dirty="0">
                <a:latin typeface="+mj-lt"/>
              </a:rPr>
              <a:t> </a:t>
            </a:r>
            <a:r>
              <a:rPr lang="en-US" sz="1600" dirty="0" err="1">
                <a:latin typeface="+mj-lt"/>
              </a:rPr>
              <a:t>kullanan</a:t>
            </a:r>
            <a:r>
              <a:rPr lang="en-US" sz="1600" dirty="0">
                <a:latin typeface="+mj-lt"/>
              </a:rPr>
              <a:t>, </a:t>
            </a:r>
            <a:r>
              <a:rPr lang="en-US" sz="1600" dirty="0" err="1">
                <a:latin typeface="+mj-lt"/>
              </a:rPr>
              <a:t>organik</a:t>
            </a:r>
            <a:r>
              <a:rPr lang="en-US" sz="1600" dirty="0">
                <a:latin typeface="+mj-lt"/>
              </a:rPr>
              <a:t>, bio, vegan, </a:t>
            </a:r>
            <a:r>
              <a:rPr lang="en-US" sz="1600" dirty="0" err="1">
                <a:latin typeface="+mj-lt"/>
              </a:rPr>
              <a:t>hayvanlar</a:t>
            </a:r>
            <a:r>
              <a:rPr lang="en-US" sz="1600" dirty="0">
                <a:latin typeface="+mj-lt"/>
              </a:rPr>
              <a:t> </a:t>
            </a:r>
            <a:r>
              <a:rPr lang="en-US" sz="1600" dirty="0" err="1">
                <a:latin typeface="+mj-lt"/>
              </a:rPr>
              <a:t>üzerinde</a:t>
            </a:r>
            <a:r>
              <a:rPr lang="en-US" sz="1600" dirty="0">
                <a:latin typeface="+mj-lt"/>
              </a:rPr>
              <a:t> </a:t>
            </a:r>
            <a:r>
              <a:rPr lang="en-US" sz="1600" dirty="0" err="1">
                <a:latin typeface="+mj-lt"/>
              </a:rPr>
              <a:t>denenmemiş</a:t>
            </a:r>
            <a:r>
              <a:rPr lang="en-US" sz="1600" dirty="0">
                <a:latin typeface="+mj-lt"/>
              </a:rPr>
              <a:t>, </a:t>
            </a:r>
            <a:r>
              <a:rPr lang="en-US" sz="1600" dirty="0" err="1">
                <a:latin typeface="+mj-lt"/>
              </a:rPr>
              <a:t>zararlı</a:t>
            </a:r>
            <a:r>
              <a:rPr lang="en-US" sz="1600" dirty="0">
                <a:latin typeface="+mj-lt"/>
              </a:rPr>
              <a:t> </a:t>
            </a:r>
            <a:r>
              <a:rPr lang="en-US" sz="1600" dirty="0" err="1">
                <a:latin typeface="+mj-lt"/>
              </a:rPr>
              <a:t>kimyasal</a:t>
            </a:r>
            <a:r>
              <a:rPr lang="en-US" sz="1600" dirty="0">
                <a:latin typeface="+mj-lt"/>
              </a:rPr>
              <a:t> </a:t>
            </a:r>
            <a:r>
              <a:rPr lang="en-US" sz="1600" dirty="0" err="1">
                <a:latin typeface="+mj-lt"/>
              </a:rPr>
              <a:t>bileşenler</a:t>
            </a:r>
            <a:r>
              <a:rPr lang="en-US" sz="1600" dirty="0">
                <a:latin typeface="+mj-lt"/>
              </a:rPr>
              <a:t> </a:t>
            </a:r>
            <a:r>
              <a:rPr lang="en-US" sz="1600" dirty="0" err="1">
                <a:latin typeface="+mj-lt"/>
              </a:rPr>
              <a:t>içermeyen</a:t>
            </a:r>
            <a:r>
              <a:rPr lang="en-US" sz="1600" dirty="0">
                <a:latin typeface="+mj-lt"/>
              </a:rPr>
              <a:t> vb. </a:t>
            </a:r>
            <a:r>
              <a:rPr lang="en-US" sz="1600" dirty="0" err="1">
                <a:latin typeface="+mj-lt"/>
              </a:rPr>
              <a:t>alternatifleri</a:t>
            </a:r>
            <a:r>
              <a:rPr lang="en-US" sz="1600" dirty="0">
                <a:latin typeface="+mj-lt"/>
              </a:rPr>
              <a:t> </a:t>
            </a:r>
            <a:r>
              <a:rPr lang="en-US" sz="1600" dirty="0" err="1">
                <a:latin typeface="+mj-lt"/>
              </a:rPr>
              <a:t>sunmalarına</a:t>
            </a:r>
            <a:r>
              <a:rPr lang="en-US" sz="1600" dirty="0">
                <a:latin typeface="+mj-lt"/>
              </a:rPr>
              <a:t>, </a:t>
            </a:r>
            <a:endParaRPr lang="tr-TR" sz="1600" dirty="0">
              <a:latin typeface="+mj-lt"/>
            </a:endParaRPr>
          </a:p>
          <a:p>
            <a:pPr marL="285750" lvl="0" indent="-285750">
              <a:buFont typeface="Wingdings" panose="05000000000000000000" pitchFamily="2" charset="2"/>
              <a:buChar char="v"/>
            </a:pPr>
            <a:r>
              <a:rPr lang="en-US" sz="1600" dirty="0" err="1">
                <a:latin typeface="+mj-lt"/>
              </a:rPr>
              <a:t>Yerli</a:t>
            </a:r>
            <a:r>
              <a:rPr lang="en-US" sz="1600" dirty="0">
                <a:latin typeface="+mj-lt"/>
              </a:rPr>
              <a:t> </a:t>
            </a:r>
            <a:r>
              <a:rPr lang="en-US" sz="1600" dirty="0" err="1">
                <a:latin typeface="+mj-lt"/>
              </a:rPr>
              <a:t>ve</a:t>
            </a:r>
            <a:r>
              <a:rPr lang="en-US" sz="1600" dirty="0">
                <a:latin typeface="+mj-lt"/>
              </a:rPr>
              <a:t> </a:t>
            </a:r>
            <a:r>
              <a:rPr lang="en-US" sz="1600" dirty="0" err="1">
                <a:latin typeface="+mj-lt"/>
              </a:rPr>
              <a:t>yerel</a:t>
            </a:r>
            <a:r>
              <a:rPr lang="en-US" sz="1600" dirty="0">
                <a:latin typeface="+mj-lt"/>
              </a:rPr>
              <a:t> </a:t>
            </a:r>
            <a:r>
              <a:rPr lang="en-US" sz="1600" dirty="0" err="1">
                <a:latin typeface="+mj-lt"/>
              </a:rPr>
              <a:t>üretim</a:t>
            </a:r>
            <a:r>
              <a:rPr lang="en-US" sz="1600" dirty="0">
                <a:latin typeface="+mj-lt"/>
              </a:rPr>
              <a:t>/</a:t>
            </a:r>
            <a:r>
              <a:rPr lang="en-US" sz="1600" dirty="0" err="1">
                <a:latin typeface="+mj-lt"/>
              </a:rPr>
              <a:t>hizmet</a:t>
            </a:r>
            <a:r>
              <a:rPr lang="en-US" sz="1600" dirty="0">
                <a:latin typeface="+mj-lt"/>
              </a:rPr>
              <a:t> </a:t>
            </a:r>
            <a:r>
              <a:rPr lang="en-US" sz="1600" dirty="0" err="1">
                <a:latin typeface="+mj-lt"/>
              </a:rPr>
              <a:t>sağlayıcısı</a:t>
            </a:r>
            <a:r>
              <a:rPr lang="en-US" sz="1600" dirty="0">
                <a:latin typeface="+mj-lt"/>
              </a:rPr>
              <a:t> </a:t>
            </a:r>
            <a:r>
              <a:rPr lang="en-US" sz="1600" dirty="0" err="1">
                <a:latin typeface="+mj-lt"/>
              </a:rPr>
              <a:t>olmasına</a:t>
            </a:r>
            <a:r>
              <a:rPr lang="en-US" sz="1600" dirty="0">
                <a:latin typeface="+mj-lt"/>
              </a:rPr>
              <a:t>, </a:t>
            </a:r>
            <a:endParaRPr lang="tr-TR" sz="1600" dirty="0">
              <a:latin typeface="+mj-lt"/>
            </a:endParaRPr>
          </a:p>
          <a:p>
            <a:pPr marL="285750" lvl="0" indent="-285750">
              <a:buFont typeface="Wingdings" panose="05000000000000000000" pitchFamily="2" charset="2"/>
              <a:buChar char="v"/>
            </a:pPr>
            <a:r>
              <a:rPr lang="en-US" sz="1600" dirty="0" err="1">
                <a:latin typeface="+mj-lt"/>
              </a:rPr>
              <a:t>Ülkemizin</a:t>
            </a:r>
            <a:r>
              <a:rPr lang="en-US" sz="1600" dirty="0">
                <a:latin typeface="+mj-lt"/>
              </a:rPr>
              <a:t>/</a:t>
            </a:r>
            <a:r>
              <a:rPr lang="en-US" sz="1600" dirty="0" err="1">
                <a:latin typeface="+mj-lt"/>
              </a:rPr>
              <a:t>bölgemizin</a:t>
            </a:r>
            <a:r>
              <a:rPr lang="en-US" sz="1600" dirty="0">
                <a:latin typeface="+mj-lt"/>
              </a:rPr>
              <a:t> </a:t>
            </a:r>
            <a:r>
              <a:rPr lang="en-US" sz="1600" dirty="0" err="1">
                <a:latin typeface="+mj-lt"/>
              </a:rPr>
              <a:t>mutfağını</a:t>
            </a:r>
            <a:r>
              <a:rPr lang="en-US" sz="1600" dirty="0">
                <a:latin typeface="+mj-lt"/>
              </a:rPr>
              <a:t>, </a:t>
            </a:r>
            <a:r>
              <a:rPr lang="en-US" sz="1600" dirty="0" err="1">
                <a:latin typeface="+mj-lt"/>
              </a:rPr>
              <a:t>geleneklerini</a:t>
            </a:r>
            <a:r>
              <a:rPr lang="en-US" sz="1600" dirty="0">
                <a:latin typeface="+mj-lt"/>
              </a:rPr>
              <a:t>, </a:t>
            </a:r>
            <a:r>
              <a:rPr lang="en-US" sz="1600" dirty="0" err="1">
                <a:latin typeface="+mj-lt"/>
              </a:rPr>
              <a:t>kültürünü</a:t>
            </a:r>
            <a:r>
              <a:rPr lang="en-US" sz="1600" dirty="0">
                <a:latin typeface="+mj-lt"/>
              </a:rPr>
              <a:t> </a:t>
            </a:r>
            <a:r>
              <a:rPr lang="en-US" sz="1600" dirty="0" err="1">
                <a:latin typeface="+mj-lt"/>
              </a:rPr>
              <a:t>yansıtan</a:t>
            </a:r>
            <a:r>
              <a:rPr lang="en-US" sz="1600" dirty="0">
                <a:latin typeface="+mj-lt"/>
              </a:rPr>
              <a:t>/</a:t>
            </a:r>
            <a:r>
              <a:rPr lang="en-US" sz="1600" dirty="0" err="1">
                <a:latin typeface="+mj-lt"/>
              </a:rPr>
              <a:t>tanıtan</a:t>
            </a:r>
            <a:r>
              <a:rPr lang="en-US" sz="1600" dirty="0">
                <a:latin typeface="+mj-lt"/>
              </a:rPr>
              <a:t> </a:t>
            </a:r>
            <a:r>
              <a:rPr lang="en-US" sz="1600" dirty="0" err="1">
                <a:latin typeface="+mj-lt"/>
              </a:rPr>
              <a:t>ürün</a:t>
            </a:r>
            <a:r>
              <a:rPr lang="en-US" sz="1600" dirty="0">
                <a:latin typeface="+mj-lt"/>
              </a:rPr>
              <a:t>/</a:t>
            </a:r>
            <a:r>
              <a:rPr lang="en-US" sz="1600" dirty="0" err="1">
                <a:latin typeface="+mj-lt"/>
              </a:rPr>
              <a:t>hizmet</a:t>
            </a:r>
            <a:r>
              <a:rPr lang="en-US" sz="1600" dirty="0">
                <a:latin typeface="+mj-lt"/>
              </a:rPr>
              <a:t> </a:t>
            </a:r>
            <a:r>
              <a:rPr lang="en-US" sz="1600" dirty="0" err="1">
                <a:latin typeface="+mj-lt"/>
              </a:rPr>
              <a:t>olmasına</a:t>
            </a:r>
            <a:r>
              <a:rPr lang="en-US" sz="1600" dirty="0">
                <a:latin typeface="+mj-lt"/>
              </a:rPr>
              <a:t>,</a:t>
            </a:r>
            <a:r>
              <a:rPr lang="tr-TR" sz="1600" dirty="0">
                <a:latin typeface="+mj-lt"/>
              </a:rPr>
              <a:t> ö</a:t>
            </a:r>
            <a:r>
              <a:rPr lang="en-US" sz="1600" dirty="0" err="1">
                <a:latin typeface="+mj-lt"/>
              </a:rPr>
              <a:t>nem</a:t>
            </a:r>
            <a:r>
              <a:rPr lang="en-US" sz="1600" dirty="0">
                <a:latin typeface="+mj-lt"/>
              </a:rPr>
              <a:t> </a:t>
            </a:r>
            <a:r>
              <a:rPr lang="en-US" sz="1600" dirty="0" err="1">
                <a:latin typeface="+mj-lt"/>
              </a:rPr>
              <a:t>verir</a:t>
            </a:r>
            <a:r>
              <a:rPr lang="en-US" sz="1600" dirty="0">
                <a:latin typeface="+mj-lt"/>
              </a:rPr>
              <a:t> ve </a:t>
            </a:r>
            <a:r>
              <a:rPr lang="en-US" sz="1600" dirty="0" err="1">
                <a:latin typeface="+mj-lt"/>
              </a:rPr>
              <a:t>bu</a:t>
            </a:r>
            <a:r>
              <a:rPr lang="en-US" sz="1600" dirty="0">
                <a:latin typeface="+mj-lt"/>
              </a:rPr>
              <a:t> </a:t>
            </a:r>
            <a:r>
              <a:rPr lang="en-US" sz="1600" dirty="0" err="1">
                <a:latin typeface="+mj-lt"/>
              </a:rPr>
              <a:t>bakış</a:t>
            </a:r>
            <a:r>
              <a:rPr lang="en-US" sz="1600" dirty="0">
                <a:latin typeface="+mj-lt"/>
              </a:rPr>
              <a:t> </a:t>
            </a:r>
            <a:r>
              <a:rPr lang="en-US" sz="1600" dirty="0" err="1">
                <a:latin typeface="+mj-lt"/>
              </a:rPr>
              <a:t>açımızı</a:t>
            </a:r>
            <a:r>
              <a:rPr lang="en-US" sz="1600" dirty="0">
                <a:latin typeface="+mj-lt"/>
              </a:rPr>
              <a:t> </a:t>
            </a:r>
            <a:r>
              <a:rPr lang="en-US" sz="1600" dirty="0" err="1">
                <a:latin typeface="+mj-lt"/>
              </a:rPr>
              <a:t>paydaş</a:t>
            </a:r>
            <a:r>
              <a:rPr lang="en-US" sz="1600" dirty="0">
                <a:latin typeface="+mj-lt"/>
              </a:rPr>
              <a:t>  </a:t>
            </a:r>
            <a:r>
              <a:rPr lang="en-US" sz="1600" dirty="0" err="1">
                <a:latin typeface="+mj-lt"/>
              </a:rPr>
              <a:t>tedarikçilerimize</a:t>
            </a:r>
            <a:r>
              <a:rPr lang="en-US" sz="1600" dirty="0">
                <a:latin typeface="+mj-lt"/>
              </a:rPr>
              <a:t> </a:t>
            </a:r>
            <a:r>
              <a:rPr lang="en-US" sz="1600" dirty="0" err="1">
                <a:latin typeface="+mj-lt"/>
              </a:rPr>
              <a:t>iletiriz</a:t>
            </a:r>
            <a:r>
              <a:rPr lang="en-US" sz="1600" dirty="0">
                <a:latin typeface="+mj-lt"/>
              </a:rPr>
              <a:t>. </a:t>
            </a:r>
            <a:r>
              <a:rPr lang="en-US" sz="1600" dirty="0" err="1">
                <a:latin typeface="+mj-lt"/>
              </a:rPr>
              <a:t>Tedarikçilerimiz</a:t>
            </a:r>
            <a:r>
              <a:rPr lang="en-US" sz="1600" dirty="0">
                <a:latin typeface="+mj-lt"/>
              </a:rPr>
              <a:t> </a:t>
            </a:r>
            <a:r>
              <a:rPr lang="en-US" sz="1600" dirty="0" err="1">
                <a:latin typeface="+mj-lt"/>
              </a:rPr>
              <a:t>ile</a:t>
            </a:r>
            <a:r>
              <a:rPr lang="en-US" sz="1600" dirty="0">
                <a:latin typeface="+mj-lt"/>
              </a:rPr>
              <a:t> </a:t>
            </a:r>
            <a:r>
              <a:rPr lang="en-US" sz="1600" dirty="0" err="1">
                <a:latin typeface="+mj-lt"/>
              </a:rPr>
              <a:t>birlikte</a:t>
            </a:r>
            <a:r>
              <a:rPr lang="en-US" sz="1600" dirty="0">
                <a:latin typeface="+mj-lt"/>
              </a:rPr>
              <a:t> </a:t>
            </a:r>
            <a:r>
              <a:rPr lang="en-US" sz="1600" dirty="0" err="1">
                <a:latin typeface="+mj-lt"/>
              </a:rPr>
              <a:t>verimli</a:t>
            </a:r>
            <a:r>
              <a:rPr lang="en-US" sz="1600" dirty="0">
                <a:latin typeface="+mj-lt"/>
              </a:rPr>
              <a:t> satın alma </a:t>
            </a:r>
            <a:r>
              <a:rPr lang="en-US" sz="1600" dirty="0" err="1">
                <a:latin typeface="+mj-lt"/>
              </a:rPr>
              <a:t>fırsatları</a:t>
            </a:r>
            <a:r>
              <a:rPr lang="en-US" sz="1600" dirty="0">
                <a:latin typeface="+mj-lt"/>
              </a:rPr>
              <a:t> </a:t>
            </a:r>
            <a:r>
              <a:rPr lang="en-US" sz="1600" dirty="0" err="1">
                <a:latin typeface="+mj-lt"/>
              </a:rPr>
              <a:t>yaratmaya</a:t>
            </a:r>
            <a:r>
              <a:rPr lang="en-US" sz="1600" dirty="0">
                <a:latin typeface="+mj-lt"/>
              </a:rPr>
              <a:t> </a:t>
            </a:r>
            <a:r>
              <a:rPr lang="en-US" sz="1600" dirty="0" err="1">
                <a:latin typeface="+mj-lt"/>
              </a:rPr>
              <a:t>çalışır</a:t>
            </a:r>
            <a:r>
              <a:rPr lang="en-US" sz="1600" dirty="0">
                <a:latin typeface="+mj-lt"/>
              </a:rPr>
              <a:t>, </a:t>
            </a:r>
            <a:r>
              <a:rPr lang="en-US" sz="1600" dirty="0" err="1">
                <a:latin typeface="+mj-lt"/>
              </a:rPr>
              <a:t>tedarik</a:t>
            </a:r>
            <a:r>
              <a:rPr lang="en-US" sz="1600" dirty="0">
                <a:latin typeface="+mj-lt"/>
              </a:rPr>
              <a:t> </a:t>
            </a:r>
            <a:r>
              <a:rPr lang="en-US" sz="1600" dirty="0" err="1">
                <a:latin typeface="+mj-lt"/>
              </a:rPr>
              <a:t>süreçlerinden</a:t>
            </a:r>
            <a:r>
              <a:rPr lang="en-US" sz="1600" dirty="0">
                <a:latin typeface="+mj-lt"/>
              </a:rPr>
              <a:t> </a:t>
            </a:r>
            <a:r>
              <a:rPr lang="en-US" sz="1600" dirty="0" err="1">
                <a:latin typeface="+mj-lt"/>
              </a:rPr>
              <a:t>doğan</a:t>
            </a:r>
            <a:r>
              <a:rPr lang="en-US" sz="1600" dirty="0">
                <a:latin typeface="+mj-lt"/>
              </a:rPr>
              <a:t> </a:t>
            </a:r>
            <a:r>
              <a:rPr lang="en-US" sz="1600" dirty="0" err="1">
                <a:latin typeface="+mj-lt"/>
              </a:rPr>
              <a:t>çevre</a:t>
            </a:r>
            <a:r>
              <a:rPr lang="en-US" sz="1600" dirty="0">
                <a:latin typeface="+mj-lt"/>
              </a:rPr>
              <a:t> </a:t>
            </a:r>
            <a:r>
              <a:rPr lang="en-US" sz="1600" dirty="0" err="1">
                <a:latin typeface="+mj-lt"/>
              </a:rPr>
              <a:t>etkilerini</a:t>
            </a:r>
            <a:r>
              <a:rPr lang="en-US" sz="1600" dirty="0">
                <a:latin typeface="+mj-lt"/>
              </a:rPr>
              <a:t> </a:t>
            </a:r>
            <a:r>
              <a:rPr lang="en-US" sz="1600" dirty="0" err="1">
                <a:latin typeface="+mj-lt"/>
              </a:rPr>
              <a:t>azaltmayı</a:t>
            </a:r>
            <a:r>
              <a:rPr lang="en-US" sz="1600" dirty="0">
                <a:latin typeface="+mj-lt"/>
              </a:rPr>
              <a:t> </a:t>
            </a:r>
            <a:r>
              <a:rPr lang="en-US" sz="1600" dirty="0" err="1">
                <a:latin typeface="+mj-lt"/>
              </a:rPr>
              <a:t>hedefleriz</a:t>
            </a:r>
            <a:r>
              <a:rPr lang="en-US" sz="1600" dirty="0">
                <a:latin typeface="+mj-lt"/>
              </a:rPr>
              <a:t>.</a:t>
            </a:r>
          </a:p>
        </p:txBody>
      </p:sp>
    </p:spTree>
    <p:extLst>
      <p:ext uri="{BB962C8B-B14F-4D97-AF65-F5344CB8AC3E}">
        <p14:creationId xmlns:p14="http://schemas.microsoft.com/office/powerpoint/2010/main" val="50174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88640"/>
            <a:ext cx="8064896" cy="458587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tr-TR" b="1" dirty="0">
              <a:latin typeface="Arial Black" pitchFamily="34" charset="0"/>
            </a:endParaRPr>
          </a:p>
          <a:p>
            <a:pPr algn="ctr"/>
            <a:r>
              <a:rPr lang="en-US" b="1" dirty="0">
                <a:solidFill>
                  <a:schemeClr val="tx2"/>
                </a:solidFill>
                <a:latin typeface="Arial Black" pitchFamily="34" charset="0"/>
              </a:rPr>
              <a:t>ÇEVRE KORUMA VE ATIK YÖNETİMİ POLİTİKASI</a:t>
            </a:r>
            <a:endParaRPr lang="tr-TR" b="1" dirty="0">
              <a:solidFill>
                <a:schemeClr val="tx2"/>
              </a:solidFill>
              <a:latin typeface="Arial Black" pitchFamily="34" charset="0"/>
            </a:endParaRPr>
          </a:p>
          <a:p>
            <a:pPr marL="285750" indent="-285750">
              <a:buFont typeface="Wingdings" panose="05000000000000000000" pitchFamily="2" charset="2"/>
              <a:buChar char="v"/>
            </a:pPr>
            <a:endParaRPr lang="tr-TR" dirty="0">
              <a:latin typeface="Arial Black" pitchFamily="34" charset="0"/>
            </a:endParaRPr>
          </a:p>
          <a:p>
            <a:pPr marL="285750" indent="-285750">
              <a:buFont typeface="Wingdings" panose="05000000000000000000" pitchFamily="2" charset="2"/>
              <a:buChar char="v"/>
            </a:pPr>
            <a:r>
              <a:rPr lang="en-US" sz="1400" dirty="0" err="1">
                <a:latin typeface="+mj-lt"/>
              </a:rPr>
              <a:t>İşletmemizde</a:t>
            </a:r>
            <a:r>
              <a:rPr lang="en-US" sz="1400" dirty="0">
                <a:latin typeface="+mj-lt"/>
              </a:rPr>
              <a:t> </a:t>
            </a:r>
            <a:r>
              <a:rPr lang="en-US" sz="1400" dirty="0" err="1">
                <a:latin typeface="+mj-lt"/>
              </a:rPr>
              <a:t>çevreyi</a:t>
            </a:r>
            <a:r>
              <a:rPr lang="en-US" sz="1400" dirty="0">
                <a:latin typeface="+mj-lt"/>
              </a:rPr>
              <a:t> </a:t>
            </a:r>
            <a:r>
              <a:rPr lang="en-US" sz="1400" dirty="0" err="1">
                <a:latin typeface="+mj-lt"/>
              </a:rPr>
              <a:t>korur</a:t>
            </a:r>
            <a:r>
              <a:rPr lang="en-US" sz="1400" dirty="0">
                <a:latin typeface="+mj-lt"/>
              </a:rPr>
              <a:t>, </a:t>
            </a:r>
            <a:r>
              <a:rPr lang="en-US" sz="1400" dirty="0" err="1">
                <a:latin typeface="+mj-lt"/>
              </a:rPr>
              <a:t>kirlenmesini</a:t>
            </a:r>
            <a:r>
              <a:rPr lang="en-US" sz="1400" dirty="0">
                <a:latin typeface="+mj-lt"/>
              </a:rPr>
              <a:t> </a:t>
            </a:r>
            <a:r>
              <a:rPr lang="en-US" sz="1400" dirty="0" err="1">
                <a:latin typeface="+mj-lt"/>
              </a:rPr>
              <a:t>önler</a:t>
            </a:r>
            <a:r>
              <a:rPr lang="en-US" sz="1400" dirty="0">
                <a:latin typeface="+mj-lt"/>
              </a:rPr>
              <a:t>, </a:t>
            </a:r>
            <a:r>
              <a:rPr lang="en-US" sz="1400" dirty="0" err="1">
                <a:latin typeface="+mj-lt"/>
              </a:rPr>
              <a:t>çevreye</a:t>
            </a:r>
            <a:r>
              <a:rPr lang="en-US" sz="1400" dirty="0">
                <a:latin typeface="+mj-lt"/>
              </a:rPr>
              <a:t> </a:t>
            </a:r>
            <a:r>
              <a:rPr lang="en-US" sz="1400" dirty="0" err="1">
                <a:latin typeface="+mj-lt"/>
              </a:rPr>
              <a:t>olan</a:t>
            </a:r>
            <a:r>
              <a:rPr lang="en-US" sz="1400" dirty="0">
                <a:latin typeface="+mj-lt"/>
              </a:rPr>
              <a:t> </a:t>
            </a:r>
            <a:r>
              <a:rPr lang="en-US" sz="1400" dirty="0" err="1">
                <a:latin typeface="+mj-lt"/>
              </a:rPr>
              <a:t>olumsuz</a:t>
            </a:r>
            <a:r>
              <a:rPr lang="en-US" sz="1400" dirty="0">
                <a:latin typeface="+mj-lt"/>
              </a:rPr>
              <a:t> </a:t>
            </a:r>
            <a:r>
              <a:rPr lang="en-US" sz="1400" dirty="0" err="1">
                <a:latin typeface="+mj-lt"/>
              </a:rPr>
              <a:t>etkilerimizi</a:t>
            </a:r>
            <a:r>
              <a:rPr lang="en-US" sz="1400" dirty="0">
                <a:latin typeface="+mj-lt"/>
              </a:rPr>
              <a:t> </a:t>
            </a:r>
            <a:r>
              <a:rPr lang="en-US" sz="1400" dirty="0" err="1">
                <a:latin typeface="+mj-lt"/>
              </a:rPr>
              <a:t>azaltarak</a:t>
            </a:r>
            <a:r>
              <a:rPr lang="en-US" sz="1400" dirty="0">
                <a:latin typeface="+mj-lt"/>
              </a:rPr>
              <a:t> </a:t>
            </a:r>
            <a:r>
              <a:rPr lang="en-US" sz="1400" dirty="0" err="1">
                <a:latin typeface="+mj-lt"/>
              </a:rPr>
              <a:t>korunmasına</a:t>
            </a:r>
            <a:r>
              <a:rPr lang="en-US" sz="1400" dirty="0">
                <a:latin typeface="+mj-lt"/>
              </a:rPr>
              <a:t> </a:t>
            </a:r>
            <a:r>
              <a:rPr lang="en-US" sz="1400" dirty="0" err="1">
                <a:latin typeface="+mj-lt"/>
              </a:rPr>
              <a:t>önem</a:t>
            </a:r>
            <a:r>
              <a:rPr lang="en-US" sz="1400" dirty="0">
                <a:latin typeface="+mj-lt"/>
              </a:rPr>
              <a:t> </a:t>
            </a:r>
            <a:r>
              <a:rPr lang="en-US" sz="1400" dirty="0" err="1">
                <a:latin typeface="+mj-lt"/>
              </a:rPr>
              <a:t>veririz</a:t>
            </a:r>
            <a:r>
              <a:rPr lang="en-US" sz="1400" dirty="0">
                <a:latin typeface="+mj-lt"/>
              </a:rPr>
              <a:t>. </a:t>
            </a:r>
            <a:endParaRPr lang="tr-TR" sz="1400" dirty="0">
              <a:latin typeface="+mj-lt"/>
            </a:endParaRPr>
          </a:p>
          <a:p>
            <a:r>
              <a:rPr lang="en-US" sz="1400" dirty="0">
                <a:latin typeface="+mj-lt"/>
              </a:rPr>
              <a:t>Bunun </a:t>
            </a:r>
            <a:r>
              <a:rPr lang="en-US" sz="1400" dirty="0" err="1">
                <a:latin typeface="+mj-lt"/>
              </a:rPr>
              <a:t>için</a:t>
            </a:r>
            <a:r>
              <a:rPr lang="en-US" sz="1400" dirty="0">
                <a:latin typeface="+mj-lt"/>
              </a:rPr>
              <a:t>;</a:t>
            </a:r>
            <a:endParaRPr lang="tr-TR" sz="1400" dirty="0">
              <a:latin typeface="+mj-lt"/>
            </a:endParaRPr>
          </a:p>
          <a:p>
            <a:pPr marL="285750" indent="-285750">
              <a:buFont typeface="Wingdings" panose="05000000000000000000" pitchFamily="2" charset="2"/>
              <a:buChar char="v"/>
            </a:pPr>
            <a:r>
              <a:rPr lang="en-US" sz="1400" dirty="0" err="1">
                <a:latin typeface="+mj-lt"/>
              </a:rPr>
              <a:t>Yasal</a:t>
            </a:r>
            <a:r>
              <a:rPr lang="en-US" sz="1400" dirty="0">
                <a:latin typeface="+mj-lt"/>
              </a:rPr>
              <a:t> </a:t>
            </a:r>
            <a:r>
              <a:rPr lang="en-US" sz="1400" dirty="0" err="1">
                <a:latin typeface="+mj-lt"/>
              </a:rPr>
              <a:t>düzenlemelere</a:t>
            </a:r>
            <a:r>
              <a:rPr lang="en-US" sz="1400" dirty="0">
                <a:latin typeface="+mj-lt"/>
              </a:rPr>
              <a:t> </a:t>
            </a:r>
            <a:r>
              <a:rPr lang="en-US" sz="1400" dirty="0" err="1">
                <a:latin typeface="+mj-lt"/>
              </a:rPr>
              <a:t>uyum</a:t>
            </a:r>
            <a:r>
              <a:rPr lang="en-US" sz="1400" dirty="0">
                <a:latin typeface="+mj-lt"/>
              </a:rPr>
              <a:t> </a:t>
            </a:r>
            <a:r>
              <a:rPr lang="en-US" sz="1400" dirty="0" err="1">
                <a:latin typeface="+mj-lt"/>
              </a:rPr>
              <a:t>sağlar</a:t>
            </a:r>
            <a:r>
              <a:rPr lang="en-US" sz="1400" dirty="0">
                <a:latin typeface="+mj-lt"/>
              </a:rPr>
              <a:t> </a:t>
            </a:r>
            <a:r>
              <a:rPr lang="en-US" sz="1400" dirty="0" err="1">
                <a:latin typeface="+mj-lt"/>
              </a:rPr>
              <a:t>çevre</a:t>
            </a:r>
            <a:r>
              <a:rPr lang="en-US" sz="1400" dirty="0">
                <a:latin typeface="+mj-lt"/>
              </a:rPr>
              <a:t> </a:t>
            </a:r>
            <a:r>
              <a:rPr lang="en-US" sz="1400" dirty="0" err="1">
                <a:latin typeface="+mj-lt"/>
              </a:rPr>
              <a:t>etkimizi</a:t>
            </a:r>
            <a:r>
              <a:rPr lang="en-US" sz="1400" dirty="0">
                <a:latin typeface="+mj-lt"/>
              </a:rPr>
              <a:t> </a:t>
            </a:r>
            <a:r>
              <a:rPr lang="en-US" sz="1400" dirty="0" err="1">
                <a:latin typeface="+mj-lt"/>
              </a:rPr>
              <a:t>azaltmaya</a:t>
            </a:r>
            <a:r>
              <a:rPr lang="en-US" sz="1400" dirty="0">
                <a:latin typeface="+mj-lt"/>
              </a:rPr>
              <a:t> </a:t>
            </a:r>
            <a:r>
              <a:rPr lang="en-US" sz="1400" dirty="0" err="1">
                <a:latin typeface="+mj-lt"/>
              </a:rPr>
              <a:t>çalışırız</a:t>
            </a:r>
            <a:r>
              <a:rPr lang="en-US" sz="1400" dirty="0">
                <a:latin typeface="+mj-lt"/>
              </a:rPr>
              <a:t>. </a:t>
            </a:r>
            <a:endParaRPr lang="tr-TR" sz="1400" dirty="0">
              <a:latin typeface="+mj-lt"/>
            </a:endParaRPr>
          </a:p>
          <a:p>
            <a:pPr marL="285750" indent="-285750">
              <a:buFont typeface="Wingdings" panose="05000000000000000000" pitchFamily="2" charset="2"/>
              <a:buChar char="v"/>
            </a:pPr>
            <a:r>
              <a:rPr lang="en-US" sz="1400" dirty="0" err="1">
                <a:latin typeface="+mj-lt"/>
              </a:rPr>
              <a:t>Tehlikeli</a:t>
            </a:r>
            <a:r>
              <a:rPr lang="en-US" sz="1400" dirty="0">
                <a:latin typeface="+mj-lt"/>
              </a:rPr>
              <a:t> </a:t>
            </a:r>
            <a:r>
              <a:rPr lang="en-US" sz="1400" dirty="0" err="1">
                <a:latin typeface="+mj-lt"/>
              </a:rPr>
              <a:t>maddeler</a:t>
            </a:r>
            <a:r>
              <a:rPr lang="en-US" sz="1400" dirty="0">
                <a:latin typeface="+mj-lt"/>
              </a:rPr>
              <a:t> ve </a:t>
            </a:r>
            <a:r>
              <a:rPr lang="en-US" sz="1400" dirty="0" err="1">
                <a:latin typeface="+mj-lt"/>
              </a:rPr>
              <a:t>kimyasalların</a:t>
            </a:r>
            <a:r>
              <a:rPr lang="en-US" sz="1400" dirty="0">
                <a:latin typeface="+mj-lt"/>
              </a:rPr>
              <a:t> </a:t>
            </a:r>
            <a:r>
              <a:rPr lang="en-US" sz="1400" dirty="0" err="1">
                <a:latin typeface="+mj-lt"/>
              </a:rPr>
              <a:t>yalnızca</a:t>
            </a:r>
            <a:r>
              <a:rPr lang="en-US" sz="1400" dirty="0">
                <a:latin typeface="+mj-lt"/>
              </a:rPr>
              <a:t> </a:t>
            </a:r>
            <a:r>
              <a:rPr lang="en-US" sz="1400" dirty="0" err="1">
                <a:latin typeface="+mj-lt"/>
              </a:rPr>
              <a:t>ihtiyaç</a:t>
            </a:r>
            <a:r>
              <a:rPr lang="en-US" sz="1400" dirty="0">
                <a:latin typeface="+mj-lt"/>
              </a:rPr>
              <a:t> </a:t>
            </a:r>
            <a:r>
              <a:rPr lang="en-US" sz="1400" dirty="0" err="1">
                <a:latin typeface="+mj-lt"/>
              </a:rPr>
              <a:t>durumunda</a:t>
            </a:r>
            <a:r>
              <a:rPr lang="en-US" sz="1400" dirty="0">
                <a:latin typeface="+mj-lt"/>
              </a:rPr>
              <a:t> ve </a:t>
            </a:r>
            <a:r>
              <a:rPr lang="en-US" sz="1400" dirty="0" err="1">
                <a:latin typeface="+mj-lt"/>
              </a:rPr>
              <a:t>gerektiği</a:t>
            </a:r>
            <a:r>
              <a:rPr lang="en-US" sz="1400" dirty="0">
                <a:latin typeface="+mj-lt"/>
              </a:rPr>
              <a:t> </a:t>
            </a:r>
            <a:r>
              <a:rPr lang="en-US" sz="1400" dirty="0" err="1">
                <a:latin typeface="+mj-lt"/>
              </a:rPr>
              <a:t>kadar</a:t>
            </a:r>
            <a:r>
              <a:rPr lang="en-US" sz="1400" dirty="0">
                <a:latin typeface="+mj-lt"/>
              </a:rPr>
              <a:t> </a:t>
            </a:r>
            <a:r>
              <a:rPr lang="en-US" sz="1400" dirty="0" err="1">
                <a:latin typeface="+mj-lt"/>
              </a:rPr>
              <a:t>kullanılmasının</a:t>
            </a:r>
            <a:r>
              <a:rPr lang="en-US" sz="1400" dirty="0">
                <a:latin typeface="+mj-lt"/>
              </a:rPr>
              <a:t> hem </a:t>
            </a:r>
            <a:r>
              <a:rPr lang="en-US" sz="1400" dirty="0" err="1">
                <a:latin typeface="+mj-lt"/>
              </a:rPr>
              <a:t>çevreye</a:t>
            </a:r>
            <a:r>
              <a:rPr lang="en-US" sz="1400" dirty="0">
                <a:latin typeface="+mj-lt"/>
              </a:rPr>
              <a:t> </a:t>
            </a:r>
            <a:r>
              <a:rPr lang="en-US" sz="1400" dirty="0" err="1">
                <a:latin typeface="+mj-lt"/>
              </a:rPr>
              <a:t>olan</a:t>
            </a:r>
            <a:r>
              <a:rPr lang="en-US" sz="1400" dirty="0">
                <a:latin typeface="+mj-lt"/>
              </a:rPr>
              <a:t> </a:t>
            </a:r>
            <a:r>
              <a:rPr lang="en-US" sz="1400" dirty="0" err="1">
                <a:latin typeface="+mj-lt"/>
              </a:rPr>
              <a:t>negatif</a:t>
            </a:r>
            <a:r>
              <a:rPr lang="en-US" sz="1400" dirty="0">
                <a:latin typeface="+mj-lt"/>
              </a:rPr>
              <a:t> </a:t>
            </a:r>
            <a:r>
              <a:rPr lang="en-US" sz="1400" dirty="0" err="1">
                <a:latin typeface="+mj-lt"/>
              </a:rPr>
              <a:t>etkileri</a:t>
            </a:r>
            <a:r>
              <a:rPr lang="en-US" sz="1400" dirty="0">
                <a:latin typeface="+mj-lt"/>
              </a:rPr>
              <a:t> hem de </a:t>
            </a:r>
            <a:r>
              <a:rPr lang="en-US" sz="1400" dirty="0" err="1">
                <a:latin typeface="+mj-lt"/>
              </a:rPr>
              <a:t>atık</a:t>
            </a:r>
            <a:r>
              <a:rPr lang="en-US" sz="1400" dirty="0">
                <a:latin typeface="+mj-lt"/>
              </a:rPr>
              <a:t> </a:t>
            </a:r>
            <a:r>
              <a:rPr lang="en-US" sz="1400" dirty="0" err="1">
                <a:latin typeface="+mj-lt"/>
              </a:rPr>
              <a:t>miktarını</a:t>
            </a:r>
            <a:r>
              <a:rPr lang="en-US" sz="1400" dirty="0">
                <a:latin typeface="+mj-lt"/>
              </a:rPr>
              <a:t> </a:t>
            </a:r>
            <a:r>
              <a:rPr lang="en-US" sz="1400" dirty="0" err="1">
                <a:latin typeface="+mj-lt"/>
              </a:rPr>
              <a:t>azaltacağını</a:t>
            </a:r>
            <a:r>
              <a:rPr lang="en-US" sz="1400" dirty="0">
                <a:latin typeface="+mj-lt"/>
              </a:rPr>
              <a:t> </a:t>
            </a:r>
            <a:r>
              <a:rPr lang="en-US" sz="1400" dirty="0" err="1">
                <a:latin typeface="+mj-lt"/>
              </a:rPr>
              <a:t>biliriz</a:t>
            </a:r>
            <a:r>
              <a:rPr lang="en-US" sz="1400" dirty="0">
                <a:latin typeface="+mj-lt"/>
              </a:rPr>
              <a:t>,</a:t>
            </a:r>
            <a:endParaRPr lang="tr-TR" sz="1400" dirty="0">
              <a:latin typeface="+mj-lt"/>
            </a:endParaRPr>
          </a:p>
          <a:p>
            <a:pPr marL="285750" indent="-285750">
              <a:buFont typeface="Wingdings" panose="05000000000000000000" pitchFamily="2" charset="2"/>
              <a:buChar char="v"/>
            </a:pPr>
            <a:r>
              <a:rPr lang="en-US" sz="1400" dirty="0" err="1">
                <a:latin typeface="+mj-lt"/>
              </a:rPr>
              <a:t>İşletmemizde</a:t>
            </a:r>
            <a:r>
              <a:rPr lang="en-US" sz="1400" dirty="0">
                <a:latin typeface="+mj-lt"/>
              </a:rPr>
              <a:t>  </a:t>
            </a:r>
            <a:r>
              <a:rPr lang="en-US" sz="1400" dirty="0" err="1">
                <a:latin typeface="+mj-lt"/>
              </a:rPr>
              <a:t>aldığımız</a:t>
            </a:r>
            <a:r>
              <a:rPr lang="en-US" sz="1400" dirty="0">
                <a:latin typeface="+mj-lt"/>
              </a:rPr>
              <a:t> </a:t>
            </a:r>
            <a:r>
              <a:rPr lang="en-US" sz="1400" dirty="0" err="1">
                <a:latin typeface="+mj-lt"/>
              </a:rPr>
              <a:t>malzemelerde</a:t>
            </a:r>
            <a:r>
              <a:rPr lang="en-US" sz="1400" dirty="0">
                <a:latin typeface="+mj-lt"/>
              </a:rPr>
              <a:t> “</a:t>
            </a:r>
            <a:r>
              <a:rPr lang="en-US" sz="1400" dirty="0" err="1">
                <a:latin typeface="+mj-lt"/>
              </a:rPr>
              <a:t>geri</a:t>
            </a:r>
            <a:r>
              <a:rPr lang="en-US" sz="1400" dirty="0">
                <a:latin typeface="+mj-lt"/>
              </a:rPr>
              <a:t> </a:t>
            </a:r>
            <a:r>
              <a:rPr lang="en-US" sz="1400" dirty="0" err="1">
                <a:latin typeface="+mj-lt"/>
              </a:rPr>
              <a:t>dönüşüm</a:t>
            </a:r>
            <a:r>
              <a:rPr lang="en-US" sz="1400" dirty="0">
                <a:latin typeface="+mj-lt"/>
              </a:rPr>
              <a:t>” ve “</a:t>
            </a:r>
            <a:r>
              <a:rPr lang="en-US" sz="1400" dirty="0" err="1">
                <a:latin typeface="+mj-lt"/>
              </a:rPr>
              <a:t>çevre</a:t>
            </a:r>
            <a:r>
              <a:rPr lang="en-US" sz="1400" dirty="0">
                <a:latin typeface="+mj-lt"/>
              </a:rPr>
              <a:t> </a:t>
            </a:r>
            <a:r>
              <a:rPr lang="en-US" sz="1400" dirty="0" err="1">
                <a:latin typeface="+mj-lt"/>
              </a:rPr>
              <a:t>dostu</a:t>
            </a:r>
            <a:r>
              <a:rPr lang="en-US" sz="1400" dirty="0">
                <a:latin typeface="+mj-lt"/>
              </a:rPr>
              <a:t>” </a:t>
            </a:r>
            <a:r>
              <a:rPr lang="en-US" sz="1400" dirty="0" err="1">
                <a:latin typeface="+mj-lt"/>
              </a:rPr>
              <a:t>etiketi</a:t>
            </a:r>
            <a:r>
              <a:rPr lang="en-US" sz="1400" dirty="0">
                <a:latin typeface="+mj-lt"/>
              </a:rPr>
              <a:t> </a:t>
            </a:r>
            <a:r>
              <a:rPr lang="en-US" sz="1400" dirty="0" err="1">
                <a:latin typeface="+mj-lt"/>
              </a:rPr>
              <a:t>olanları</a:t>
            </a:r>
            <a:r>
              <a:rPr lang="en-US" sz="1400" dirty="0">
                <a:latin typeface="+mj-lt"/>
              </a:rPr>
              <a:t> </a:t>
            </a:r>
            <a:r>
              <a:rPr lang="en-US" sz="1400" dirty="0" err="1">
                <a:latin typeface="+mj-lt"/>
              </a:rPr>
              <a:t>tercih</a:t>
            </a:r>
            <a:r>
              <a:rPr lang="en-US" sz="1400" dirty="0">
                <a:latin typeface="+mj-lt"/>
              </a:rPr>
              <a:t> </a:t>
            </a:r>
            <a:r>
              <a:rPr lang="en-US" sz="1400" dirty="0" err="1">
                <a:latin typeface="+mj-lt"/>
              </a:rPr>
              <a:t>ederek</a:t>
            </a:r>
            <a:r>
              <a:rPr lang="en-US" sz="1400" dirty="0">
                <a:latin typeface="+mj-lt"/>
              </a:rPr>
              <a:t> </a:t>
            </a:r>
            <a:r>
              <a:rPr lang="en-US" sz="1400" dirty="0" err="1">
                <a:latin typeface="+mj-lt"/>
              </a:rPr>
              <a:t>doğayı</a:t>
            </a:r>
            <a:r>
              <a:rPr lang="en-US" sz="1400" dirty="0">
                <a:latin typeface="+mj-lt"/>
              </a:rPr>
              <a:t> </a:t>
            </a:r>
            <a:r>
              <a:rPr lang="en-US" sz="1400" dirty="0" err="1">
                <a:latin typeface="+mj-lt"/>
              </a:rPr>
              <a:t>korumaya</a:t>
            </a:r>
            <a:r>
              <a:rPr lang="en-US" sz="1400" dirty="0">
                <a:latin typeface="+mj-lt"/>
              </a:rPr>
              <a:t> </a:t>
            </a:r>
            <a:r>
              <a:rPr lang="en-US" sz="1400" dirty="0" err="1">
                <a:latin typeface="+mj-lt"/>
              </a:rPr>
              <a:t>katkıda</a:t>
            </a:r>
            <a:r>
              <a:rPr lang="en-US" sz="1400" dirty="0">
                <a:latin typeface="+mj-lt"/>
              </a:rPr>
              <a:t> </a:t>
            </a:r>
            <a:r>
              <a:rPr lang="en-US" sz="1400" dirty="0" err="1">
                <a:latin typeface="+mj-lt"/>
              </a:rPr>
              <a:t>bulunuruz</a:t>
            </a:r>
            <a:r>
              <a:rPr lang="en-US" sz="1400" dirty="0">
                <a:latin typeface="+mj-lt"/>
              </a:rPr>
              <a:t>. </a:t>
            </a:r>
            <a:r>
              <a:rPr lang="en-US" sz="1400" dirty="0" err="1">
                <a:latin typeface="+mj-lt"/>
              </a:rPr>
              <a:t>Yeniden</a:t>
            </a:r>
            <a:r>
              <a:rPr lang="en-US" sz="1400" dirty="0">
                <a:latin typeface="+mj-lt"/>
              </a:rPr>
              <a:t> </a:t>
            </a:r>
            <a:r>
              <a:rPr lang="en-US" sz="1400" dirty="0" err="1">
                <a:latin typeface="+mj-lt"/>
              </a:rPr>
              <a:t>kullanım</a:t>
            </a:r>
            <a:r>
              <a:rPr lang="en-US" sz="1400" dirty="0">
                <a:latin typeface="+mj-lt"/>
              </a:rPr>
              <a:t> </a:t>
            </a:r>
            <a:r>
              <a:rPr lang="en-US" sz="1400" dirty="0" err="1">
                <a:latin typeface="+mj-lt"/>
              </a:rPr>
              <a:t>fırsatları</a:t>
            </a:r>
            <a:r>
              <a:rPr lang="en-US" sz="1400" dirty="0">
                <a:latin typeface="+mj-lt"/>
              </a:rPr>
              <a:t> </a:t>
            </a:r>
            <a:r>
              <a:rPr lang="en-US" sz="1400" dirty="0" err="1">
                <a:latin typeface="+mj-lt"/>
              </a:rPr>
              <a:t>yaratmaya</a:t>
            </a:r>
            <a:r>
              <a:rPr lang="en-US" sz="1400" dirty="0">
                <a:latin typeface="+mj-lt"/>
              </a:rPr>
              <a:t> </a:t>
            </a:r>
            <a:r>
              <a:rPr lang="en-US" sz="1400" dirty="0" err="1">
                <a:latin typeface="+mj-lt"/>
              </a:rPr>
              <a:t>çalışırız</a:t>
            </a:r>
            <a:r>
              <a:rPr lang="en-US" sz="1400" dirty="0">
                <a:latin typeface="+mj-lt"/>
              </a:rPr>
              <a:t>,</a:t>
            </a:r>
            <a:endParaRPr lang="tr-TR" sz="1400" dirty="0">
              <a:latin typeface="+mj-lt"/>
            </a:endParaRPr>
          </a:p>
          <a:p>
            <a:pPr marL="285750" indent="-285750">
              <a:buFont typeface="Wingdings" panose="05000000000000000000" pitchFamily="2" charset="2"/>
              <a:buChar char="v"/>
            </a:pPr>
            <a:r>
              <a:rPr lang="en-US" sz="1400" dirty="0">
                <a:latin typeface="+mj-lt"/>
              </a:rPr>
              <a:t> </a:t>
            </a:r>
            <a:r>
              <a:rPr lang="en-US" sz="1400" dirty="0" err="1">
                <a:latin typeface="+mj-lt"/>
              </a:rPr>
              <a:t>Kâğıt</a:t>
            </a:r>
            <a:r>
              <a:rPr lang="en-US" sz="1400" dirty="0">
                <a:latin typeface="+mj-lt"/>
              </a:rPr>
              <a:t>, </a:t>
            </a:r>
            <a:r>
              <a:rPr lang="en-US" sz="1400" dirty="0" err="1">
                <a:latin typeface="+mj-lt"/>
              </a:rPr>
              <a:t>peçete</a:t>
            </a:r>
            <a:r>
              <a:rPr lang="en-US" sz="1400" dirty="0">
                <a:latin typeface="+mj-lt"/>
              </a:rPr>
              <a:t>, </a:t>
            </a:r>
            <a:r>
              <a:rPr lang="en-US" sz="1400" dirty="0" err="1">
                <a:latin typeface="+mj-lt"/>
              </a:rPr>
              <a:t>tuvalet</a:t>
            </a:r>
            <a:r>
              <a:rPr lang="en-US" sz="1400" dirty="0">
                <a:latin typeface="+mj-lt"/>
              </a:rPr>
              <a:t> </a:t>
            </a:r>
            <a:r>
              <a:rPr lang="en-US" sz="1400" dirty="0" err="1">
                <a:latin typeface="+mj-lt"/>
              </a:rPr>
              <a:t>kâğıdı</a:t>
            </a:r>
            <a:r>
              <a:rPr lang="en-US" sz="1400" dirty="0">
                <a:latin typeface="+mj-lt"/>
              </a:rPr>
              <a:t>, </a:t>
            </a:r>
            <a:r>
              <a:rPr lang="en-US" sz="1400" dirty="0" err="1">
                <a:latin typeface="+mj-lt"/>
              </a:rPr>
              <a:t>ambalaj</a:t>
            </a:r>
            <a:r>
              <a:rPr lang="en-US" sz="1400" dirty="0">
                <a:latin typeface="+mj-lt"/>
              </a:rPr>
              <a:t> </a:t>
            </a:r>
            <a:r>
              <a:rPr lang="en-US" sz="1400" dirty="0" err="1">
                <a:latin typeface="+mj-lt"/>
              </a:rPr>
              <a:t>gibi</a:t>
            </a:r>
            <a:r>
              <a:rPr lang="en-US" sz="1400" dirty="0">
                <a:latin typeface="+mj-lt"/>
              </a:rPr>
              <a:t> </a:t>
            </a:r>
            <a:r>
              <a:rPr lang="en-US" sz="1400" dirty="0" err="1">
                <a:latin typeface="+mj-lt"/>
              </a:rPr>
              <a:t>tek</a:t>
            </a:r>
            <a:r>
              <a:rPr lang="en-US" sz="1400" dirty="0">
                <a:latin typeface="+mj-lt"/>
              </a:rPr>
              <a:t> </a:t>
            </a:r>
            <a:r>
              <a:rPr lang="en-US" sz="1400" dirty="0" err="1">
                <a:latin typeface="+mj-lt"/>
              </a:rPr>
              <a:t>kullanımlık</a:t>
            </a:r>
            <a:r>
              <a:rPr lang="en-US" sz="1400" dirty="0">
                <a:latin typeface="+mj-lt"/>
              </a:rPr>
              <a:t> </a:t>
            </a:r>
            <a:r>
              <a:rPr lang="en-US" sz="1400" dirty="0" err="1">
                <a:latin typeface="+mj-lt"/>
              </a:rPr>
              <a:t>malzemeleri</a:t>
            </a:r>
            <a:r>
              <a:rPr lang="en-US" sz="1400" dirty="0">
                <a:latin typeface="+mj-lt"/>
              </a:rPr>
              <a:t> </a:t>
            </a:r>
            <a:r>
              <a:rPr lang="en-US" sz="1400" dirty="0" err="1">
                <a:latin typeface="+mj-lt"/>
              </a:rPr>
              <a:t>gerektiği</a:t>
            </a:r>
            <a:r>
              <a:rPr lang="en-US" sz="1400" dirty="0">
                <a:latin typeface="+mj-lt"/>
              </a:rPr>
              <a:t> </a:t>
            </a:r>
            <a:r>
              <a:rPr lang="en-US" sz="1400" dirty="0" err="1">
                <a:latin typeface="+mj-lt"/>
              </a:rPr>
              <a:t>kadar</a:t>
            </a:r>
            <a:r>
              <a:rPr lang="en-US" sz="1400" dirty="0">
                <a:latin typeface="+mj-lt"/>
              </a:rPr>
              <a:t> </a:t>
            </a:r>
            <a:r>
              <a:rPr lang="en-US" sz="1400" dirty="0" err="1">
                <a:latin typeface="+mj-lt"/>
              </a:rPr>
              <a:t>kullanıp</a:t>
            </a:r>
            <a:r>
              <a:rPr lang="en-US" sz="1400" dirty="0">
                <a:latin typeface="+mj-lt"/>
              </a:rPr>
              <a:t> </a:t>
            </a:r>
            <a:r>
              <a:rPr lang="en-US" sz="1400" dirty="0" err="1">
                <a:latin typeface="+mj-lt"/>
              </a:rPr>
              <a:t>doğaya</a:t>
            </a:r>
            <a:r>
              <a:rPr lang="en-US" sz="1400" dirty="0">
                <a:latin typeface="+mj-lt"/>
              </a:rPr>
              <a:t> </a:t>
            </a:r>
            <a:r>
              <a:rPr lang="en-US" sz="1400" dirty="0" err="1">
                <a:latin typeface="+mj-lt"/>
              </a:rPr>
              <a:t>daha</a:t>
            </a:r>
            <a:r>
              <a:rPr lang="en-US" sz="1400" dirty="0">
                <a:latin typeface="+mj-lt"/>
              </a:rPr>
              <a:t> </a:t>
            </a:r>
            <a:r>
              <a:rPr lang="en-US" sz="1400" dirty="0" err="1">
                <a:latin typeface="+mj-lt"/>
              </a:rPr>
              <a:t>az</a:t>
            </a:r>
            <a:r>
              <a:rPr lang="en-US" sz="1400" dirty="0">
                <a:latin typeface="+mj-lt"/>
              </a:rPr>
              <a:t> </a:t>
            </a:r>
            <a:r>
              <a:rPr lang="en-US" sz="1400" dirty="0" err="1">
                <a:latin typeface="+mj-lt"/>
              </a:rPr>
              <a:t>atık</a:t>
            </a:r>
            <a:r>
              <a:rPr lang="en-US" sz="1400" dirty="0">
                <a:latin typeface="+mj-lt"/>
              </a:rPr>
              <a:t> </a:t>
            </a:r>
            <a:r>
              <a:rPr lang="en-US" sz="1400" dirty="0" err="1">
                <a:latin typeface="+mj-lt"/>
              </a:rPr>
              <a:t>bırakmaya</a:t>
            </a:r>
            <a:r>
              <a:rPr lang="en-US" sz="1400" dirty="0">
                <a:latin typeface="+mj-lt"/>
              </a:rPr>
              <a:t> </a:t>
            </a:r>
            <a:r>
              <a:rPr lang="en-US" sz="1400" dirty="0" err="1">
                <a:latin typeface="+mj-lt"/>
              </a:rPr>
              <a:t>özen</a:t>
            </a:r>
            <a:r>
              <a:rPr lang="en-US" sz="1400" dirty="0">
                <a:latin typeface="+mj-lt"/>
              </a:rPr>
              <a:t> </a:t>
            </a:r>
            <a:r>
              <a:rPr lang="en-US" sz="1400" dirty="0" err="1">
                <a:latin typeface="+mj-lt"/>
              </a:rPr>
              <a:t>gösteririz</a:t>
            </a:r>
            <a:r>
              <a:rPr lang="en-US" sz="1400" dirty="0">
                <a:latin typeface="+mj-lt"/>
              </a:rPr>
              <a:t>,</a:t>
            </a:r>
            <a:endParaRPr lang="tr-TR" sz="1400" dirty="0">
              <a:latin typeface="+mj-lt"/>
            </a:endParaRPr>
          </a:p>
          <a:p>
            <a:pPr marL="285750" indent="-285750">
              <a:buFont typeface="Wingdings" panose="05000000000000000000" pitchFamily="2" charset="2"/>
              <a:buChar char="v"/>
            </a:pPr>
            <a:r>
              <a:rPr lang="en-US" sz="1400" dirty="0" err="1">
                <a:latin typeface="+mj-lt"/>
              </a:rPr>
              <a:t>Atıkları</a:t>
            </a:r>
            <a:r>
              <a:rPr lang="en-US" sz="1400" dirty="0">
                <a:latin typeface="+mj-lt"/>
              </a:rPr>
              <a:t> </a:t>
            </a:r>
            <a:r>
              <a:rPr lang="en-US" sz="1400" dirty="0" err="1">
                <a:latin typeface="+mj-lt"/>
              </a:rPr>
              <a:t>doğru</a:t>
            </a:r>
            <a:r>
              <a:rPr lang="en-US" sz="1400" dirty="0">
                <a:latin typeface="+mj-lt"/>
              </a:rPr>
              <a:t> </a:t>
            </a:r>
            <a:r>
              <a:rPr lang="en-US" sz="1400" dirty="0" err="1">
                <a:latin typeface="+mj-lt"/>
              </a:rPr>
              <a:t>şekilde</a:t>
            </a:r>
            <a:r>
              <a:rPr lang="en-US" sz="1400" dirty="0">
                <a:latin typeface="+mj-lt"/>
              </a:rPr>
              <a:t>, </a:t>
            </a:r>
            <a:r>
              <a:rPr lang="en-US" sz="1400" dirty="0" err="1">
                <a:latin typeface="+mj-lt"/>
              </a:rPr>
              <a:t>özelliklerine</a:t>
            </a:r>
            <a:r>
              <a:rPr lang="en-US" sz="1400" dirty="0">
                <a:latin typeface="+mj-lt"/>
              </a:rPr>
              <a:t> </a:t>
            </a:r>
            <a:r>
              <a:rPr lang="en-US" sz="1400" dirty="0" err="1">
                <a:latin typeface="+mj-lt"/>
              </a:rPr>
              <a:t>göre</a:t>
            </a:r>
            <a:r>
              <a:rPr lang="en-US" sz="1400" dirty="0">
                <a:latin typeface="+mj-lt"/>
              </a:rPr>
              <a:t> </a:t>
            </a:r>
            <a:r>
              <a:rPr lang="en-US" sz="1400" dirty="0" err="1">
                <a:latin typeface="+mj-lt"/>
              </a:rPr>
              <a:t>ayrı</a:t>
            </a:r>
            <a:r>
              <a:rPr lang="en-US" sz="1400" dirty="0">
                <a:latin typeface="+mj-lt"/>
              </a:rPr>
              <a:t> </a:t>
            </a:r>
            <a:r>
              <a:rPr lang="en-US" sz="1400" dirty="0" err="1">
                <a:latin typeface="+mj-lt"/>
              </a:rPr>
              <a:t>alanlarda</a:t>
            </a:r>
            <a:r>
              <a:rPr lang="en-US" sz="1400" dirty="0">
                <a:latin typeface="+mj-lt"/>
              </a:rPr>
              <a:t> </a:t>
            </a:r>
            <a:r>
              <a:rPr lang="en-US" sz="1400" dirty="0" err="1">
                <a:latin typeface="+mj-lt"/>
              </a:rPr>
              <a:t>depolar</a:t>
            </a:r>
            <a:r>
              <a:rPr lang="en-US" sz="1400" dirty="0">
                <a:latin typeface="+mj-lt"/>
              </a:rPr>
              <a:t>, </a:t>
            </a:r>
            <a:r>
              <a:rPr lang="en-US" sz="1400" dirty="0" err="1">
                <a:latin typeface="+mj-lt"/>
              </a:rPr>
              <a:t>yasal</a:t>
            </a:r>
            <a:r>
              <a:rPr lang="en-US" sz="1400" dirty="0">
                <a:latin typeface="+mj-lt"/>
              </a:rPr>
              <a:t> </a:t>
            </a:r>
            <a:r>
              <a:rPr lang="en-US" sz="1400" dirty="0" err="1">
                <a:latin typeface="+mj-lt"/>
              </a:rPr>
              <a:t>depolama</a:t>
            </a:r>
            <a:r>
              <a:rPr lang="en-US" sz="1400" dirty="0">
                <a:latin typeface="+mj-lt"/>
              </a:rPr>
              <a:t> </a:t>
            </a:r>
            <a:r>
              <a:rPr lang="en-US" sz="1400" dirty="0" err="1">
                <a:latin typeface="+mj-lt"/>
              </a:rPr>
              <a:t>süre</a:t>
            </a:r>
            <a:r>
              <a:rPr lang="en-US" sz="1400" dirty="0">
                <a:latin typeface="+mj-lt"/>
              </a:rPr>
              <a:t> </a:t>
            </a:r>
            <a:r>
              <a:rPr lang="en-US" sz="1400" dirty="0" err="1">
                <a:latin typeface="+mj-lt"/>
              </a:rPr>
              <a:t>sınırlarını</a:t>
            </a:r>
            <a:r>
              <a:rPr lang="en-US" sz="1400" dirty="0">
                <a:latin typeface="+mj-lt"/>
              </a:rPr>
              <a:t> </a:t>
            </a:r>
            <a:r>
              <a:rPr lang="en-US" sz="1400" dirty="0" err="1">
                <a:latin typeface="+mj-lt"/>
              </a:rPr>
              <a:t>aşmadan</a:t>
            </a:r>
            <a:r>
              <a:rPr lang="en-US" sz="1400" dirty="0">
                <a:latin typeface="+mj-lt"/>
              </a:rPr>
              <a:t> </a:t>
            </a:r>
            <a:r>
              <a:rPr lang="en-US" sz="1400" dirty="0" err="1">
                <a:latin typeface="+mj-lt"/>
              </a:rPr>
              <a:t>lisanslı</a:t>
            </a:r>
            <a:r>
              <a:rPr lang="en-US" sz="1400" dirty="0">
                <a:latin typeface="+mj-lt"/>
              </a:rPr>
              <a:t>/</a:t>
            </a:r>
            <a:r>
              <a:rPr lang="en-US" sz="1400" dirty="0" err="1">
                <a:latin typeface="+mj-lt"/>
              </a:rPr>
              <a:t>yetkili</a:t>
            </a:r>
            <a:r>
              <a:rPr lang="en-US" sz="1400" dirty="0">
                <a:latin typeface="+mj-lt"/>
              </a:rPr>
              <a:t> </a:t>
            </a:r>
            <a:r>
              <a:rPr lang="en-US" sz="1400" dirty="0" err="1">
                <a:latin typeface="+mj-lt"/>
              </a:rPr>
              <a:t>firmalara</a:t>
            </a:r>
            <a:r>
              <a:rPr lang="en-US" sz="1400" dirty="0">
                <a:latin typeface="+mj-lt"/>
              </a:rPr>
              <a:t> </a:t>
            </a:r>
            <a:r>
              <a:rPr lang="en-US" sz="1400" dirty="0" err="1">
                <a:latin typeface="+mj-lt"/>
              </a:rPr>
              <a:t>teslim</a:t>
            </a:r>
            <a:r>
              <a:rPr lang="en-US" sz="1400" dirty="0">
                <a:latin typeface="+mj-lt"/>
              </a:rPr>
              <a:t> </a:t>
            </a:r>
            <a:r>
              <a:rPr lang="en-US" sz="1400" dirty="0" err="1">
                <a:latin typeface="+mj-lt"/>
              </a:rPr>
              <a:t>ederek</a:t>
            </a:r>
            <a:r>
              <a:rPr lang="en-US" sz="1400" dirty="0">
                <a:latin typeface="+mj-lt"/>
              </a:rPr>
              <a:t>, </a:t>
            </a:r>
            <a:r>
              <a:rPr lang="en-US" sz="1400" dirty="0" err="1">
                <a:latin typeface="+mj-lt"/>
              </a:rPr>
              <a:t>kayıtlarını</a:t>
            </a:r>
            <a:r>
              <a:rPr lang="en-US" sz="1400" dirty="0">
                <a:latin typeface="+mj-lt"/>
              </a:rPr>
              <a:t> </a:t>
            </a:r>
            <a:r>
              <a:rPr lang="en-US" sz="1400" dirty="0" err="1">
                <a:latin typeface="+mj-lt"/>
              </a:rPr>
              <a:t>muhafaza</a:t>
            </a:r>
            <a:r>
              <a:rPr lang="en-US" sz="1400" dirty="0">
                <a:latin typeface="+mj-lt"/>
              </a:rPr>
              <a:t> </a:t>
            </a:r>
            <a:r>
              <a:rPr lang="en-US" sz="1400" dirty="0" err="1">
                <a:latin typeface="+mj-lt"/>
              </a:rPr>
              <a:t>ederiz</a:t>
            </a:r>
            <a:r>
              <a:rPr lang="en-US" sz="1400" dirty="0">
                <a:latin typeface="+mj-lt"/>
              </a:rPr>
              <a:t>,</a:t>
            </a:r>
            <a:endParaRPr lang="tr-TR" sz="1400" dirty="0">
              <a:latin typeface="+mj-lt"/>
            </a:endParaRPr>
          </a:p>
          <a:p>
            <a:pPr marL="285750" indent="-285750">
              <a:buFont typeface="Wingdings" panose="05000000000000000000" pitchFamily="2" charset="2"/>
              <a:buChar char="v"/>
            </a:pPr>
            <a:r>
              <a:rPr lang="en-US" sz="1400" dirty="0">
                <a:latin typeface="+mj-lt"/>
              </a:rPr>
              <a:t>Su, </a:t>
            </a:r>
            <a:r>
              <a:rPr lang="en-US" sz="1400" dirty="0" err="1">
                <a:latin typeface="+mj-lt"/>
              </a:rPr>
              <a:t>enerji</a:t>
            </a:r>
            <a:r>
              <a:rPr lang="en-US" sz="1400" dirty="0">
                <a:latin typeface="+mj-lt"/>
              </a:rPr>
              <a:t> ve </a:t>
            </a:r>
            <a:r>
              <a:rPr lang="en-US" sz="1400" dirty="0" err="1">
                <a:latin typeface="+mj-lt"/>
              </a:rPr>
              <a:t>tüm</a:t>
            </a:r>
            <a:r>
              <a:rPr lang="en-US" sz="1400" dirty="0">
                <a:latin typeface="+mj-lt"/>
              </a:rPr>
              <a:t> </a:t>
            </a:r>
            <a:r>
              <a:rPr lang="en-US" sz="1400" dirty="0" err="1">
                <a:latin typeface="+mj-lt"/>
              </a:rPr>
              <a:t>doğal</a:t>
            </a:r>
            <a:r>
              <a:rPr lang="en-US" sz="1400" dirty="0">
                <a:latin typeface="+mj-lt"/>
              </a:rPr>
              <a:t> </a:t>
            </a:r>
            <a:r>
              <a:rPr lang="en-US" sz="1400" dirty="0" err="1">
                <a:latin typeface="+mj-lt"/>
              </a:rPr>
              <a:t>kaynakları</a:t>
            </a:r>
            <a:r>
              <a:rPr lang="en-US" sz="1400" dirty="0">
                <a:latin typeface="+mj-lt"/>
              </a:rPr>
              <a:t> </a:t>
            </a:r>
            <a:r>
              <a:rPr lang="en-US" sz="1400" dirty="0" err="1">
                <a:latin typeface="+mj-lt"/>
              </a:rPr>
              <a:t>tasarruflu</a:t>
            </a:r>
            <a:r>
              <a:rPr lang="en-US" sz="1400" dirty="0">
                <a:latin typeface="+mj-lt"/>
              </a:rPr>
              <a:t> </a:t>
            </a:r>
            <a:r>
              <a:rPr lang="en-US" sz="1400" dirty="0" err="1">
                <a:latin typeface="+mj-lt"/>
              </a:rPr>
              <a:t>kullanmaya</a:t>
            </a:r>
            <a:r>
              <a:rPr lang="en-US" sz="1400" dirty="0">
                <a:latin typeface="+mj-lt"/>
              </a:rPr>
              <a:t> </a:t>
            </a:r>
            <a:r>
              <a:rPr lang="en-US" sz="1400" dirty="0" err="1">
                <a:latin typeface="+mj-lt"/>
              </a:rPr>
              <a:t>çalışırız</a:t>
            </a:r>
            <a:r>
              <a:rPr lang="en-US" sz="1400" dirty="0">
                <a:latin typeface="+mj-lt"/>
              </a:rPr>
              <a:t>. Bu </a:t>
            </a:r>
            <a:r>
              <a:rPr lang="en-US" sz="1400" dirty="0" err="1">
                <a:latin typeface="+mj-lt"/>
              </a:rPr>
              <a:t>hassasiyetimizi</a:t>
            </a:r>
            <a:r>
              <a:rPr lang="en-US" sz="1400" dirty="0">
                <a:latin typeface="+mj-lt"/>
              </a:rPr>
              <a:t> </a:t>
            </a:r>
            <a:r>
              <a:rPr lang="en-US" sz="1400" dirty="0" err="1">
                <a:latin typeface="+mj-lt"/>
              </a:rPr>
              <a:t>çalışanlarımız</a:t>
            </a:r>
            <a:r>
              <a:rPr lang="en-US" sz="1400" dirty="0">
                <a:latin typeface="+mj-lt"/>
              </a:rPr>
              <a:t>, </a:t>
            </a:r>
            <a:r>
              <a:rPr lang="en-US" sz="1400" dirty="0" err="1">
                <a:latin typeface="+mj-lt"/>
              </a:rPr>
              <a:t>misafirlerimiz</a:t>
            </a:r>
            <a:r>
              <a:rPr lang="en-US" sz="1400" dirty="0">
                <a:latin typeface="+mj-lt"/>
              </a:rPr>
              <a:t>, </a:t>
            </a:r>
            <a:r>
              <a:rPr lang="en-US" sz="1400" dirty="0" err="1">
                <a:latin typeface="+mj-lt"/>
              </a:rPr>
              <a:t>tedarikçilerimiz</a:t>
            </a:r>
            <a:r>
              <a:rPr lang="en-US" sz="1400" dirty="0">
                <a:latin typeface="+mj-lt"/>
              </a:rPr>
              <a:t> </a:t>
            </a:r>
            <a:r>
              <a:rPr lang="en-US" sz="1400" dirty="0" err="1">
                <a:latin typeface="+mj-lt"/>
              </a:rPr>
              <a:t>ile</a:t>
            </a:r>
            <a:r>
              <a:rPr lang="en-US" sz="1400" dirty="0">
                <a:latin typeface="+mj-lt"/>
              </a:rPr>
              <a:t> </a:t>
            </a:r>
            <a:r>
              <a:rPr lang="en-US" sz="1400" dirty="0" err="1">
                <a:latin typeface="+mj-lt"/>
              </a:rPr>
              <a:t>paylaşırız</a:t>
            </a:r>
            <a:r>
              <a:rPr lang="en-US" sz="1400" dirty="0">
                <a:latin typeface="+mj-lt"/>
              </a:rPr>
              <a:t>.</a:t>
            </a:r>
            <a:endParaRPr lang="tr-TR" sz="1400" dirty="0">
              <a:latin typeface="+mj-lt"/>
            </a:endParaRPr>
          </a:p>
          <a:p>
            <a:pPr marL="285750" indent="-285750">
              <a:buFont typeface="Wingdings" panose="05000000000000000000" pitchFamily="2" charset="2"/>
              <a:buChar char="v"/>
            </a:pPr>
            <a:r>
              <a:rPr lang="en-US" sz="1400" dirty="0" err="1">
                <a:latin typeface="+mj-lt"/>
              </a:rPr>
              <a:t>Çevre</a:t>
            </a:r>
            <a:r>
              <a:rPr lang="en-US" sz="1400" dirty="0">
                <a:latin typeface="+mj-lt"/>
              </a:rPr>
              <a:t> </a:t>
            </a:r>
            <a:r>
              <a:rPr lang="en-US" sz="1400" dirty="0" err="1">
                <a:latin typeface="+mj-lt"/>
              </a:rPr>
              <a:t>yönetimi</a:t>
            </a:r>
            <a:r>
              <a:rPr lang="en-US" sz="1400" dirty="0">
                <a:latin typeface="+mj-lt"/>
              </a:rPr>
              <a:t> </a:t>
            </a:r>
            <a:r>
              <a:rPr lang="en-US" sz="1400" dirty="0" err="1">
                <a:latin typeface="+mj-lt"/>
              </a:rPr>
              <a:t>konusundaki</a:t>
            </a:r>
            <a:r>
              <a:rPr lang="en-US" sz="1400" dirty="0">
                <a:latin typeface="+mj-lt"/>
              </a:rPr>
              <a:t> </a:t>
            </a:r>
            <a:r>
              <a:rPr lang="en-US" sz="1400" dirty="0" err="1">
                <a:latin typeface="+mj-lt"/>
              </a:rPr>
              <a:t>performansımızı</a:t>
            </a:r>
            <a:r>
              <a:rPr lang="en-US" sz="1400" dirty="0">
                <a:latin typeface="+mj-lt"/>
              </a:rPr>
              <a:t> </a:t>
            </a:r>
            <a:r>
              <a:rPr lang="en-US" sz="1400" dirty="0" err="1">
                <a:latin typeface="+mj-lt"/>
              </a:rPr>
              <a:t>ölçer</a:t>
            </a:r>
            <a:r>
              <a:rPr lang="en-US" sz="1400" dirty="0">
                <a:latin typeface="+mj-lt"/>
              </a:rPr>
              <a:t>, </a:t>
            </a:r>
            <a:r>
              <a:rPr lang="en-US" sz="1400" dirty="0" err="1">
                <a:latin typeface="+mj-lt"/>
              </a:rPr>
              <a:t>bu</a:t>
            </a:r>
            <a:r>
              <a:rPr lang="en-US" sz="1400" dirty="0">
                <a:latin typeface="+mj-lt"/>
              </a:rPr>
              <a:t> </a:t>
            </a:r>
            <a:r>
              <a:rPr lang="en-US" sz="1400" dirty="0" err="1">
                <a:latin typeface="+mj-lt"/>
              </a:rPr>
              <a:t>verileri</a:t>
            </a:r>
            <a:r>
              <a:rPr lang="en-US" sz="1400" dirty="0">
                <a:latin typeface="+mj-lt"/>
              </a:rPr>
              <a:t> </a:t>
            </a:r>
            <a:r>
              <a:rPr lang="en-US" sz="1400" dirty="0" err="1">
                <a:latin typeface="+mj-lt"/>
              </a:rPr>
              <a:t>hedefler</a:t>
            </a:r>
            <a:r>
              <a:rPr lang="en-US" sz="1400" dirty="0">
                <a:latin typeface="+mj-lt"/>
              </a:rPr>
              <a:t> </a:t>
            </a:r>
            <a:r>
              <a:rPr lang="en-US" sz="1400" dirty="0" err="1">
                <a:latin typeface="+mj-lt"/>
              </a:rPr>
              <a:t>ile</a:t>
            </a:r>
            <a:r>
              <a:rPr lang="en-US" sz="1400" dirty="0">
                <a:latin typeface="+mj-lt"/>
              </a:rPr>
              <a:t> </a:t>
            </a:r>
            <a:r>
              <a:rPr lang="en-US" sz="1400" dirty="0" err="1">
                <a:latin typeface="+mj-lt"/>
              </a:rPr>
              <a:t>izler</a:t>
            </a:r>
            <a:r>
              <a:rPr lang="en-US" sz="1400" dirty="0">
                <a:latin typeface="+mj-lt"/>
              </a:rPr>
              <a:t> ve </a:t>
            </a:r>
            <a:r>
              <a:rPr lang="en-US" sz="1400" dirty="0" err="1">
                <a:latin typeface="+mj-lt"/>
              </a:rPr>
              <a:t>performansımızı</a:t>
            </a:r>
            <a:r>
              <a:rPr lang="en-US" sz="1400" dirty="0">
                <a:latin typeface="+mj-lt"/>
              </a:rPr>
              <a:t> </a:t>
            </a:r>
            <a:r>
              <a:rPr lang="en-US" sz="1400" dirty="0" err="1">
                <a:latin typeface="+mj-lt"/>
              </a:rPr>
              <a:t>geliştirmeye</a:t>
            </a:r>
            <a:r>
              <a:rPr lang="en-US" sz="1400" dirty="0">
                <a:latin typeface="+mj-lt"/>
              </a:rPr>
              <a:t> </a:t>
            </a:r>
            <a:r>
              <a:rPr lang="en-US" sz="1400" dirty="0" err="1">
                <a:latin typeface="+mj-lt"/>
              </a:rPr>
              <a:t>çalışırız</a:t>
            </a:r>
            <a:r>
              <a:rPr lang="en-US" sz="1400" dirty="0">
                <a:latin typeface="+mj-lt"/>
              </a:rPr>
              <a:t>.</a:t>
            </a:r>
            <a:endParaRPr lang="tr-TR" sz="1400" dirty="0">
              <a:latin typeface="+mj-lt"/>
            </a:endParaRPr>
          </a:p>
          <a:p>
            <a:pPr marL="285750" indent="-285750">
              <a:buFont typeface="Wingdings" panose="05000000000000000000" pitchFamily="2" charset="2"/>
              <a:buChar char="v"/>
            </a:pPr>
            <a:r>
              <a:rPr lang="en-US" sz="1400" dirty="0" err="1">
                <a:latin typeface="+mj-lt"/>
              </a:rPr>
              <a:t>Çalışanlarımızı</a:t>
            </a:r>
            <a:r>
              <a:rPr lang="en-US" sz="1400" dirty="0">
                <a:latin typeface="+mj-lt"/>
              </a:rPr>
              <a:t> </a:t>
            </a:r>
            <a:r>
              <a:rPr lang="en-US" sz="1400" dirty="0" err="1">
                <a:latin typeface="+mj-lt"/>
              </a:rPr>
              <a:t>çevre</a:t>
            </a:r>
            <a:r>
              <a:rPr lang="en-US" sz="1400" dirty="0">
                <a:latin typeface="+mj-lt"/>
              </a:rPr>
              <a:t> </a:t>
            </a:r>
            <a:r>
              <a:rPr lang="en-US" sz="1400" dirty="0" err="1">
                <a:latin typeface="+mj-lt"/>
              </a:rPr>
              <a:t>konusunda</a:t>
            </a:r>
            <a:r>
              <a:rPr lang="en-US" sz="1400" dirty="0">
                <a:latin typeface="+mj-lt"/>
              </a:rPr>
              <a:t> </a:t>
            </a:r>
            <a:r>
              <a:rPr lang="en-US" sz="1400" dirty="0" err="1">
                <a:latin typeface="+mj-lt"/>
              </a:rPr>
              <a:t>eğitmeyi</a:t>
            </a:r>
            <a:r>
              <a:rPr lang="en-US" sz="1400" dirty="0">
                <a:latin typeface="+mj-lt"/>
              </a:rPr>
              <a:t> ve </a:t>
            </a:r>
            <a:r>
              <a:rPr lang="en-US" sz="1400" dirty="0" err="1">
                <a:latin typeface="+mj-lt"/>
              </a:rPr>
              <a:t>duyarlılıklarını</a:t>
            </a:r>
            <a:r>
              <a:rPr lang="en-US" sz="1400" dirty="0">
                <a:latin typeface="+mj-lt"/>
              </a:rPr>
              <a:t> </a:t>
            </a:r>
            <a:r>
              <a:rPr lang="en-US" sz="1400" dirty="0" err="1">
                <a:latin typeface="+mj-lt"/>
              </a:rPr>
              <a:t>artırmayı</a:t>
            </a:r>
            <a:r>
              <a:rPr lang="en-US" sz="1400" dirty="0">
                <a:latin typeface="+mj-lt"/>
              </a:rPr>
              <a:t> </a:t>
            </a:r>
            <a:r>
              <a:rPr lang="en-US" sz="1400" dirty="0" err="1">
                <a:latin typeface="+mj-lt"/>
              </a:rPr>
              <a:t>amaçlarız</a:t>
            </a:r>
            <a:r>
              <a:rPr lang="en-US" sz="1400" dirty="0">
                <a:latin typeface="+mj-lt"/>
              </a:rPr>
              <a:t>.</a:t>
            </a:r>
            <a:endParaRPr lang="tr-TR" sz="1400" dirty="0">
              <a:latin typeface="+mj-lt"/>
            </a:endParaRPr>
          </a:p>
        </p:txBody>
      </p:sp>
      <p:pic>
        <p:nvPicPr>
          <p:cNvPr id="3" name="Picture 2" descr="ATIK YÖNETİMİ | Gaziantep Uzman Mühendislik ve Danışmanlık"/>
          <p:cNvPicPr>
            <a:picLocks noChangeAspect="1" noChangeArrowheads="1"/>
          </p:cNvPicPr>
          <p:nvPr/>
        </p:nvPicPr>
        <p:blipFill rotWithShape="1">
          <a:blip r:embed="rId2">
            <a:extLst>
              <a:ext uri="{28A0092B-C50C-407E-A947-70E740481C1C}">
                <a14:useLocalDpi xmlns:a14="http://schemas.microsoft.com/office/drawing/2010/main" val="0"/>
              </a:ext>
            </a:extLst>
          </a:blip>
          <a:srcRect l="11613" t="1854" r="11533" b="10228"/>
          <a:stretch/>
        </p:blipFill>
        <p:spPr bwMode="auto">
          <a:xfrm>
            <a:off x="2339752" y="4972922"/>
            <a:ext cx="4176191" cy="18632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98907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TM04033925[[fn=Damla]]</Template>
  <TotalTime>633</TotalTime>
  <Words>8019</Words>
  <Application>Microsoft Office PowerPoint</Application>
  <PresentationFormat>Ekran Gösterisi (4:3)</PresentationFormat>
  <Paragraphs>372</Paragraphs>
  <Slides>37</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Arial</vt:lpstr>
      <vt:lpstr>Arial Black</vt:lpstr>
      <vt:lpstr>Bodoni MT</vt:lpstr>
      <vt:lpstr>Calibri</vt:lpstr>
      <vt:lpstr>Josefin Sans</vt:lpstr>
      <vt:lpstr>Quicksand</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Tek kullanımlık ambalajlı ürünler yerine dökme ürünler tercih edilerek ambalaj atığı miktarı azaltılmaktadır. </vt:lpstr>
      <vt:lpstr>2024 ATIK VERİLERİMİZ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KONYA HAKKINDA BİLGİLER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UYGULAMALARIMIZ</vt:lpstr>
      <vt:lpstr>UYGULAMALARIMIZ</vt:lpstr>
      <vt:lpstr>Kültürel mirasımıza, tarihimize ve sanatımıza sahip çıkıyor, yerel halk ile yapılan  ortak çalışmalar sonucu yerel girişimcilerin ürünlerinin satışına destek olmaktayız.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Spark Hotel Tur.</cp:lastModifiedBy>
  <cp:revision>140</cp:revision>
  <dcterms:created xsi:type="dcterms:W3CDTF">2023-08-25T06:02:49Z</dcterms:created>
  <dcterms:modified xsi:type="dcterms:W3CDTF">2024-11-04T08:44:03Z</dcterms:modified>
</cp:coreProperties>
</file>